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4"/>
  </p:sldMasterIdLst>
  <p:notesMasterIdLst>
    <p:notesMasterId r:id="rId42"/>
  </p:notesMasterIdLst>
  <p:handoutMasterIdLst>
    <p:handoutMasterId r:id="rId43"/>
  </p:handoutMasterIdLst>
  <p:sldIdLst>
    <p:sldId id="2147480743" r:id="rId5"/>
    <p:sldId id="2147480809" r:id="rId6"/>
    <p:sldId id="2147480810" r:id="rId7"/>
    <p:sldId id="2147480811" r:id="rId8"/>
    <p:sldId id="2147480813" r:id="rId9"/>
    <p:sldId id="2147480814" r:id="rId10"/>
    <p:sldId id="2147480815" r:id="rId11"/>
    <p:sldId id="2147480816" r:id="rId12"/>
    <p:sldId id="2147480817" r:id="rId13"/>
    <p:sldId id="2147480818" r:id="rId14"/>
    <p:sldId id="2147480819" r:id="rId15"/>
    <p:sldId id="2147480821" r:id="rId16"/>
    <p:sldId id="2147480822" r:id="rId17"/>
    <p:sldId id="2147480823" r:id="rId18"/>
    <p:sldId id="2147480824" r:id="rId19"/>
    <p:sldId id="2147480825" r:id="rId20"/>
    <p:sldId id="2147480826" r:id="rId21"/>
    <p:sldId id="2147480827" r:id="rId22"/>
    <p:sldId id="2147480828" r:id="rId23"/>
    <p:sldId id="2147480829" r:id="rId24"/>
    <p:sldId id="2147480830" r:id="rId25"/>
    <p:sldId id="2147480831" r:id="rId26"/>
    <p:sldId id="2147480832" r:id="rId27"/>
    <p:sldId id="2147480833" r:id="rId28"/>
    <p:sldId id="2147480834" r:id="rId29"/>
    <p:sldId id="2147480835" r:id="rId30"/>
    <p:sldId id="2147480836" r:id="rId31"/>
    <p:sldId id="2147480837" r:id="rId32"/>
    <p:sldId id="2147480838" r:id="rId33"/>
    <p:sldId id="2147480839" r:id="rId34"/>
    <p:sldId id="2147480840" r:id="rId35"/>
    <p:sldId id="2147480841" r:id="rId36"/>
    <p:sldId id="2147480842" r:id="rId37"/>
    <p:sldId id="2147480843" r:id="rId38"/>
    <p:sldId id="2147480844" r:id="rId39"/>
    <p:sldId id="2147480812" r:id="rId40"/>
    <p:sldId id="2147480807" r:id="rId41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7C9D45-D9C7-4379-8A88-08B399AB1D4B}">
          <p14:sldIdLst>
            <p14:sldId id="2147480743"/>
            <p14:sldId id="2147480809"/>
            <p14:sldId id="2147480810"/>
            <p14:sldId id="2147480811"/>
            <p14:sldId id="2147480813"/>
            <p14:sldId id="2147480814"/>
            <p14:sldId id="2147480815"/>
            <p14:sldId id="2147480816"/>
            <p14:sldId id="2147480817"/>
            <p14:sldId id="2147480818"/>
            <p14:sldId id="2147480819"/>
            <p14:sldId id="2147480821"/>
            <p14:sldId id="2147480822"/>
            <p14:sldId id="2147480823"/>
            <p14:sldId id="2147480824"/>
            <p14:sldId id="2147480825"/>
            <p14:sldId id="2147480826"/>
            <p14:sldId id="2147480827"/>
            <p14:sldId id="2147480828"/>
            <p14:sldId id="2147480829"/>
            <p14:sldId id="2147480830"/>
            <p14:sldId id="2147480831"/>
            <p14:sldId id="2147480832"/>
            <p14:sldId id="2147480833"/>
            <p14:sldId id="2147480834"/>
            <p14:sldId id="2147480835"/>
            <p14:sldId id="2147480836"/>
            <p14:sldId id="2147480837"/>
            <p14:sldId id="2147480838"/>
            <p14:sldId id="2147480839"/>
            <p14:sldId id="2147480840"/>
            <p14:sldId id="2147480841"/>
            <p14:sldId id="2147480842"/>
            <p14:sldId id="2147480843"/>
            <p14:sldId id="2147480844"/>
            <p14:sldId id="2147480812"/>
            <p14:sldId id="21474808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1A5F19-FAAB-F35E-8252-0B5FE34FD5C4}" name="Arlene Britt" initials="AB" userId="S::arlene.britt@goldkidney.com::6d477c59-b500-4e82-848a-b6a687aa00fc" providerId="AD"/>
  <p188:author id="{47D3861C-EDA6-FD19-4C3A-F87A5E5F4CB2}" name="Amy Wilson" initials="" userId="S::amy.wilson@customerfocusedstrategies.com::611563a5-fc4f-4a83-8fd1-9ea74c1b434f" providerId="AD"/>
  <p188:author id="{6F142C2A-3552-4D20-992D-CA9925077FAE}" name="Susan Racheneur" initials="SR" userId="S::susan.racheneur@customerfocusedstrategies.com::a4be8735-c1b2-4868-bd5f-96ceead2ff90" providerId="AD"/>
  <p188:author id="{39486530-59A6-04CD-8459-8850B42B1670}" name="Tina Altamura" initials="TA" userId="S::Tina.Altamura@customerfocusedstrategies.com::cc12dd91-9f2d-48cc-9c0c-1a44f7ce7ebd" providerId="AD"/>
  <p188:author id="{5DB8BEB0-F069-510C-5A5E-FEF4D38B4C84}" name="Sarah Lorance" initials="SL" userId="Sarah Lorance" providerId="None"/>
  <p188:author id="{33B726F3-72C7-FCFB-9F8B-577B8BC9FE69}" name="Tina Altamura" initials="TA" userId="S::tina.altamura@customerfocusedstrategies.com::cc12dd91-9f2d-48cc-9c0c-1a44f7ce7ebd" providerId="AD"/>
  <p188:author id="{50396FF4-C994-3594-6C09-633962FA9534}" name="shelley segal" initials="ss" userId="a3a671a93461f52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559CB9"/>
    <a:srgbClr val="E6EBED"/>
    <a:srgbClr val="0E3B52"/>
    <a:srgbClr val="10506D"/>
    <a:srgbClr val="CCDDEA"/>
    <a:srgbClr val="FBF6EF"/>
    <a:srgbClr val="CD9D4F"/>
    <a:srgbClr val="3D3D3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DCCF7-6923-44FE-B8D2-D493D09064A8}" v="4" dt="2024-09-19T21:04:47.2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9F338-529B-494A-AFBC-BA9DAB970177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F94FC-B15B-455D-B28C-C385A3150CB7}">
      <dgm:prSet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Understand</a:t>
          </a:r>
        </a:p>
      </dgm:t>
    </dgm:pt>
    <dgm:pt modelId="{D08910C3-631E-4F07-811C-CED55D073489}" type="parTrans" cxnId="{D1E78124-F03D-4B56-87EE-5AEBA8FE49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99C23-0067-40D9-A333-F249D5040A03}" type="sibTrans" cxnId="{D1E78124-F03D-4B56-87EE-5AEBA8FE49B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26CC3-E348-4639-9D29-D563FB9BDB6B}">
      <dgm:prSet custT="1"/>
      <dgm:spPr>
        <a:solidFill>
          <a:srgbClr val="EAE9E7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Understand the components of Gold Kidney’s MOC</a:t>
          </a:r>
        </a:p>
      </dgm:t>
    </dgm:pt>
    <dgm:pt modelId="{5BE0B6A7-EC3D-4E15-93DC-375378C4FDB1}" type="parTrans" cxnId="{520977B3-10D3-4F3E-A99E-4822812416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A1864-E0E9-44F8-891B-AAA0E541D056}" type="sibTrans" cxnId="{520977B3-10D3-4F3E-A99E-4822812416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ED065-EA0D-4A7E-B1EC-20DF0D4C7FE6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Convey</a:t>
          </a:r>
        </a:p>
      </dgm:t>
    </dgm:pt>
    <dgm:pt modelId="{10D480DF-8E51-4985-B17E-23425AA26DC1}" type="parTrans" cxnId="{5C039876-C962-4C6C-AB09-D8DB6B0C9F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7D462E-0002-4080-8DCA-EA8AF96FFAD7}" type="sibTrans" cxnId="{5C039876-C962-4C6C-AB09-D8DB6B0C9F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EFCFC-BA7D-4D82-8CE6-C04AA0C706D9}">
      <dgm:prSet custT="1"/>
      <dgm:spPr>
        <a:solidFill>
          <a:srgbClr val="EAE9E7">
            <a:alpha val="90000"/>
          </a:srgb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Convey how Gold Kidney’s medical management team coordinates care of SNP members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191A68-DA0B-4EC5-A476-3C7B022D7E07}" type="parTrans" cxnId="{1EF53A97-112C-4671-9A68-FFE93C0C01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CB57E-4030-46FE-B681-41BA5B0108D7}" type="sibTrans" cxnId="{1EF53A97-112C-4671-9A68-FFE93C0C014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711A7-713C-4E57-A0FE-CE27376721BD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Describe</a:t>
          </a:r>
        </a:p>
      </dgm:t>
    </dgm:pt>
    <dgm:pt modelId="{F31FA58E-F6F8-43F1-A083-38EE562B0450}" type="parTrans" cxnId="{C3182849-F302-434B-ABB4-07DE2BFEC8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7E076-E98F-4166-94B8-229C92A775F2}" type="sibTrans" cxnId="{C3182849-F302-434B-ABB4-07DE2BFEC8E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3BB94-A6E8-493D-B9BD-BED6719F9B45}">
      <dgm:prSet custT="1"/>
      <dgm:spPr>
        <a:solidFill>
          <a:srgbClr val="EAE9E7">
            <a:alpha val="90000"/>
          </a:srgbClr>
        </a:solidFill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Describe the essential role of providers in the implementation of the MOC program</a:t>
          </a:r>
          <a:endParaRPr lang="en-US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26695-2693-498F-B111-CBE5C2BEAC58}" type="parTrans" cxnId="{F1CB428E-1BF8-4410-9A6E-CA427CDFE86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9A771-0518-4AB8-B5F9-92F052EC604F}" type="sibTrans" cxnId="{F1CB428E-1BF8-4410-9A6E-CA427CDFE86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14C5A-49F3-4816-A610-9347D4109C0E}">
      <dgm:prSet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Explain</a:t>
          </a:r>
        </a:p>
      </dgm:t>
    </dgm:pt>
    <dgm:pt modelId="{E85A0BBC-5EF4-4FAD-8243-6A5796C92F86}" type="parTrans" cxnId="{62368168-A2EB-4F2F-A59B-EB361437B5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61748-33D3-40DE-A943-DF3D6A268D5D}" type="sibTrans" cxnId="{62368168-A2EB-4F2F-A59B-EB361437B57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5F0232-AC0F-4641-BB44-168F493D187C}">
      <dgm:prSet custT="1"/>
      <dgm:spPr>
        <a:solidFill>
          <a:srgbClr val="EAE9E7">
            <a:alpha val="90000"/>
          </a:srgbClr>
        </a:solidFill>
        <a:ln>
          <a:solidFill>
            <a:schemeClr val="accent4">
              <a:alpha val="90000"/>
            </a:schemeClr>
          </a:solidFill>
        </a:ln>
      </dgm:spPr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Explain the critical role of the provider as part of the MOC</a:t>
          </a:r>
        </a:p>
      </dgm:t>
    </dgm:pt>
    <dgm:pt modelId="{DC2804D1-5E53-4C6E-AEB0-624F34E1B0D6}" type="parTrans" cxnId="{4C88DF5D-2DFF-4643-8380-91AFA03603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9423C-1F97-4993-A52A-F13EAF011800}" type="sibTrans" cxnId="{4C88DF5D-2DFF-4643-8380-91AFA03603B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E96A6-258D-4A82-B6D7-FE790EF63C28}">
      <dgm:prSet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Define</a:t>
          </a:r>
        </a:p>
      </dgm:t>
    </dgm:pt>
    <dgm:pt modelId="{FF994515-AA86-4F3C-AFCB-7E650273EE4A}" type="parTrans" cxnId="{F3A87D28-8164-4FF4-A099-A0CC7A20BA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26FD5-39B9-4132-854C-D3261743E4F3}" type="sibTrans" cxnId="{F3A87D28-8164-4FF4-A099-A0CC7A20BA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B18D7-1B92-428A-94C7-322BC5817924}">
      <dgm:prSet custT="1"/>
      <dgm:spPr>
        <a:solidFill>
          <a:srgbClr val="EAE9E7">
            <a:alpha val="90000"/>
          </a:srgbClr>
        </a:solidFill>
        <a:ln>
          <a:solidFill>
            <a:schemeClr val="accent6">
              <a:alpha val="90000"/>
            </a:schemeClr>
          </a:solidFill>
        </a:ln>
      </dgm:spPr>
      <dgm:t>
        <a:bodyPr/>
        <a:lstStyle/>
        <a:p>
          <a:pPr algn="ctr"/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Define the Individualized Care Plan (ICP) and the Interdisciplinary Care Team (ICT)</a:t>
          </a:r>
        </a:p>
      </dgm:t>
    </dgm:pt>
    <dgm:pt modelId="{703FD901-A455-4610-8357-A95EB87D27D5}" type="parTrans" cxnId="{18B3E8C2-FCC3-4834-99B4-B7D69A83847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FE628-AD0B-4F11-8EE6-1475D31A2F33}" type="sibTrans" cxnId="{18B3E8C2-FCC3-4834-99B4-B7D69A83847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C449D-A08A-4A0E-B1FD-FD76F661EA33}" type="pres">
      <dgm:prSet presAssocID="{F899F338-529B-494A-AFBC-BA9DAB970177}" presName="Name0" presStyleCnt="0">
        <dgm:presLayoutVars>
          <dgm:dir/>
          <dgm:animLvl val="lvl"/>
          <dgm:resizeHandles val="exact"/>
        </dgm:presLayoutVars>
      </dgm:prSet>
      <dgm:spPr/>
    </dgm:pt>
    <dgm:pt modelId="{4A38ED39-9D88-428F-B82A-A730F4BA3E75}" type="pres">
      <dgm:prSet presAssocID="{EE2F94FC-B15B-455D-B28C-C385A3150CB7}" presName="composite" presStyleCnt="0"/>
      <dgm:spPr/>
    </dgm:pt>
    <dgm:pt modelId="{3D777442-A9C1-4173-9C97-CE8161FF5EEE}" type="pres">
      <dgm:prSet presAssocID="{EE2F94FC-B15B-455D-B28C-C385A3150CB7}" presName="parTx" presStyleLbl="alignNode1" presStyleIdx="0" presStyleCnt="5">
        <dgm:presLayoutVars>
          <dgm:chMax val="0"/>
          <dgm:chPref val="0"/>
        </dgm:presLayoutVars>
      </dgm:prSet>
      <dgm:spPr/>
    </dgm:pt>
    <dgm:pt modelId="{4A712667-F3BD-4751-8F08-8B31F11D82BD}" type="pres">
      <dgm:prSet presAssocID="{EE2F94FC-B15B-455D-B28C-C385A3150CB7}" presName="desTx" presStyleLbl="alignAccFollowNode1" presStyleIdx="0" presStyleCnt="5">
        <dgm:presLayoutVars/>
      </dgm:prSet>
      <dgm:spPr/>
    </dgm:pt>
    <dgm:pt modelId="{0571184F-5D90-4203-831C-83CA1F06309A}" type="pres">
      <dgm:prSet presAssocID="{7A799C23-0067-40D9-A333-F249D5040A03}" presName="space" presStyleCnt="0"/>
      <dgm:spPr/>
    </dgm:pt>
    <dgm:pt modelId="{4A96D2EC-1792-4140-88C4-CC7721890D64}" type="pres">
      <dgm:prSet presAssocID="{44DED065-EA0D-4A7E-B1EC-20DF0D4C7FE6}" presName="composite" presStyleCnt="0"/>
      <dgm:spPr/>
    </dgm:pt>
    <dgm:pt modelId="{2FEF6991-2E10-4D21-B064-05FD6694F49A}" type="pres">
      <dgm:prSet presAssocID="{44DED065-EA0D-4A7E-B1EC-20DF0D4C7FE6}" presName="parTx" presStyleLbl="alignNode1" presStyleIdx="1" presStyleCnt="5">
        <dgm:presLayoutVars>
          <dgm:chMax val="0"/>
          <dgm:chPref val="0"/>
        </dgm:presLayoutVars>
      </dgm:prSet>
      <dgm:spPr/>
    </dgm:pt>
    <dgm:pt modelId="{33924B28-7F56-4E81-9477-D5D537DFB87F}" type="pres">
      <dgm:prSet presAssocID="{44DED065-EA0D-4A7E-B1EC-20DF0D4C7FE6}" presName="desTx" presStyleLbl="alignAccFollowNode1" presStyleIdx="1" presStyleCnt="5">
        <dgm:presLayoutVars/>
      </dgm:prSet>
      <dgm:spPr/>
    </dgm:pt>
    <dgm:pt modelId="{D1B63124-E846-48DA-A2F1-D7F749FA9040}" type="pres">
      <dgm:prSet presAssocID="{2A7D462E-0002-4080-8DCA-EA8AF96FFAD7}" presName="space" presStyleCnt="0"/>
      <dgm:spPr/>
    </dgm:pt>
    <dgm:pt modelId="{1F631DBE-6AE6-46CB-8609-04A42D8A993E}" type="pres">
      <dgm:prSet presAssocID="{988711A7-713C-4E57-A0FE-CE27376721BD}" presName="composite" presStyleCnt="0"/>
      <dgm:spPr/>
    </dgm:pt>
    <dgm:pt modelId="{365617B3-67FC-41D2-846A-86D11244C75D}" type="pres">
      <dgm:prSet presAssocID="{988711A7-713C-4E57-A0FE-CE27376721BD}" presName="parTx" presStyleLbl="alignNode1" presStyleIdx="2" presStyleCnt="5">
        <dgm:presLayoutVars>
          <dgm:chMax val="0"/>
          <dgm:chPref val="0"/>
        </dgm:presLayoutVars>
      </dgm:prSet>
      <dgm:spPr/>
    </dgm:pt>
    <dgm:pt modelId="{077A4E5D-00D7-4A7F-A3C3-D94A6D94BF65}" type="pres">
      <dgm:prSet presAssocID="{988711A7-713C-4E57-A0FE-CE27376721BD}" presName="desTx" presStyleLbl="alignAccFollowNode1" presStyleIdx="2" presStyleCnt="5">
        <dgm:presLayoutVars/>
      </dgm:prSet>
      <dgm:spPr/>
    </dgm:pt>
    <dgm:pt modelId="{278990D0-EC59-4026-AF21-C21E520B3FA1}" type="pres">
      <dgm:prSet presAssocID="{8337E076-E98F-4166-94B8-229C92A775F2}" presName="space" presStyleCnt="0"/>
      <dgm:spPr/>
    </dgm:pt>
    <dgm:pt modelId="{75B7E9AF-2668-46CF-98B7-53C9B006BD9D}" type="pres">
      <dgm:prSet presAssocID="{86814C5A-49F3-4816-A610-9347D4109C0E}" presName="composite" presStyleCnt="0"/>
      <dgm:spPr/>
    </dgm:pt>
    <dgm:pt modelId="{5DFECE92-B4CC-4069-85B0-EAC9D8D55F77}" type="pres">
      <dgm:prSet presAssocID="{86814C5A-49F3-4816-A610-9347D4109C0E}" presName="parTx" presStyleLbl="alignNode1" presStyleIdx="3" presStyleCnt="5">
        <dgm:presLayoutVars>
          <dgm:chMax val="0"/>
          <dgm:chPref val="0"/>
        </dgm:presLayoutVars>
      </dgm:prSet>
      <dgm:spPr/>
    </dgm:pt>
    <dgm:pt modelId="{148F43DB-A76E-40C5-B1B6-5E710FF5183E}" type="pres">
      <dgm:prSet presAssocID="{86814C5A-49F3-4816-A610-9347D4109C0E}" presName="desTx" presStyleLbl="alignAccFollowNode1" presStyleIdx="3" presStyleCnt="5">
        <dgm:presLayoutVars/>
      </dgm:prSet>
      <dgm:spPr/>
    </dgm:pt>
    <dgm:pt modelId="{5DE8F6B8-BDE6-4B42-A9F7-DAB261A2AC31}" type="pres">
      <dgm:prSet presAssocID="{F5561748-33D3-40DE-A943-DF3D6A268D5D}" presName="space" presStyleCnt="0"/>
      <dgm:spPr/>
    </dgm:pt>
    <dgm:pt modelId="{DC1EE49E-9EC7-4F24-A95E-7A82F6F66964}" type="pres">
      <dgm:prSet presAssocID="{35EE96A6-258D-4A82-B6D7-FE790EF63C28}" presName="composite" presStyleCnt="0"/>
      <dgm:spPr/>
    </dgm:pt>
    <dgm:pt modelId="{7738A005-3B12-4BD5-AEB2-1C355C964C15}" type="pres">
      <dgm:prSet presAssocID="{35EE96A6-258D-4A82-B6D7-FE790EF63C28}" presName="parTx" presStyleLbl="alignNode1" presStyleIdx="4" presStyleCnt="5">
        <dgm:presLayoutVars>
          <dgm:chMax val="0"/>
          <dgm:chPref val="0"/>
        </dgm:presLayoutVars>
      </dgm:prSet>
      <dgm:spPr/>
    </dgm:pt>
    <dgm:pt modelId="{D13CD1B4-4562-41F2-AA22-7551F8182F54}" type="pres">
      <dgm:prSet presAssocID="{35EE96A6-258D-4A82-B6D7-FE790EF63C28}" presName="desTx" presStyleLbl="alignAccFollowNode1" presStyleIdx="4" presStyleCnt="5">
        <dgm:presLayoutVars/>
      </dgm:prSet>
      <dgm:spPr/>
    </dgm:pt>
  </dgm:ptLst>
  <dgm:cxnLst>
    <dgm:cxn modelId="{F21A681D-400E-4E38-AC6E-398CB031276F}" type="presOf" srcId="{F899F338-529B-494A-AFBC-BA9DAB970177}" destId="{1F2C449D-A08A-4A0E-B1FD-FD76F661EA33}" srcOrd="0" destOrd="0" presId="urn:microsoft.com/office/officeart/2016/7/layout/ChevronBlockProcess"/>
    <dgm:cxn modelId="{D1E78124-F03D-4B56-87EE-5AEBA8FE49BA}" srcId="{F899F338-529B-494A-AFBC-BA9DAB970177}" destId="{EE2F94FC-B15B-455D-B28C-C385A3150CB7}" srcOrd="0" destOrd="0" parTransId="{D08910C3-631E-4F07-811C-CED55D073489}" sibTransId="{7A799C23-0067-40D9-A333-F249D5040A03}"/>
    <dgm:cxn modelId="{F3A87D28-8164-4FF4-A099-A0CC7A20BA72}" srcId="{F899F338-529B-494A-AFBC-BA9DAB970177}" destId="{35EE96A6-258D-4A82-B6D7-FE790EF63C28}" srcOrd="4" destOrd="0" parTransId="{FF994515-AA86-4F3C-AFCB-7E650273EE4A}" sibTransId="{11D26FD5-39B9-4132-854C-D3261743E4F3}"/>
    <dgm:cxn modelId="{6243602F-E060-43E8-8781-17C313722E56}" type="presOf" srcId="{35EE96A6-258D-4A82-B6D7-FE790EF63C28}" destId="{7738A005-3B12-4BD5-AEB2-1C355C964C15}" srcOrd="0" destOrd="0" presId="urn:microsoft.com/office/officeart/2016/7/layout/ChevronBlockProcess"/>
    <dgm:cxn modelId="{77671E5C-3DE2-4CB9-90F3-E390DF3D00D5}" type="presOf" srcId="{9DF3BB94-A6E8-493D-B9BD-BED6719F9B45}" destId="{077A4E5D-00D7-4A7F-A3C3-D94A6D94BF65}" srcOrd="0" destOrd="0" presId="urn:microsoft.com/office/officeart/2016/7/layout/ChevronBlockProcess"/>
    <dgm:cxn modelId="{4C88DF5D-2DFF-4643-8380-91AFA03603B1}" srcId="{86814C5A-49F3-4816-A610-9347D4109C0E}" destId="{F25F0232-AC0F-4641-BB44-168F493D187C}" srcOrd="0" destOrd="0" parTransId="{DC2804D1-5E53-4C6E-AEB0-624F34E1B0D6}" sibTransId="{6509423C-1F97-4993-A52A-F13EAF011800}"/>
    <dgm:cxn modelId="{62368168-A2EB-4F2F-A59B-EB361437B57E}" srcId="{F899F338-529B-494A-AFBC-BA9DAB970177}" destId="{86814C5A-49F3-4816-A610-9347D4109C0E}" srcOrd="3" destOrd="0" parTransId="{E85A0BBC-5EF4-4FAD-8243-6A5796C92F86}" sibTransId="{F5561748-33D3-40DE-A943-DF3D6A268D5D}"/>
    <dgm:cxn modelId="{C3182849-F302-434B-ABB4-07DE2BFEC8E6}" srcId="{F899F338-529B-494A-AFBC-BA9DAB970177}" destId="{988711A7-713C-4E57-A0FE-CE27376721BD}" srcOrd="2" destOrd="0" parTransId="{F31FA58E-F6F8-43F1-A083-38EE562B0450}" sibTransId="{8337E076-E98F-4166-94B8-229C92A775F2}"/>
    <dgm:cxn modelId="{1307134D-61E2-4DBB-B934-39E30EDED65E}" type="presOf" srcId="{44DED065-EA0D-4A7E-B1EC-20DF0D4C7FE6}" destId="{2FEF6991-2E10-4D21-B064-05FD6694F49A}" srcOrd="0" destOrd="0" presId="urn:microsoft.com/office/officeart/2016/7/layout/ChevronBlockProcess"/>
    <dgm:cxn modelId="{AE7F244F-79D9-4379-830D-F8902954D23E}" type="presOf" srcId="{86814C5A-49F3-4816-A610-9347D4109C0E}" destId="{5DFECE92-B4CC-4069-85B0-EAC9D8D55F77}" srcOrd="0" destOrd="0" presId="urn:microsoft.com/office/officeart/2016/7/layout/ChevronBlockProcess"/>
    <dgm:cxn modelId="{5C039876-C962-4C6C-AB09-D8DB6B0C9F4F}" srcId="{F899F338-529B-494A-AFBC-BA9DAB970177}" destId="{44DED065-EA0D-4A7E-B1EC-20DF0D4C7FE6}" srcOrd="1" destOrd="0" parTransId="{10D480DF-8E51-4985-B17E-23425AA26DC1}" sibTransId="{2A7D462E-0002-4080-8DCA-EA8AF96FFAD7}"/>
    <dgm:cxn modelId="{68B1F57B-2BB5-478D-B20D-942F8982C83C}" type="presOf" srcId="{B27EFCFC-BA7D-4D82-8CE6-C04AA0C706D9}" destId="{33924B28-7F56-4E81-9477-D5D537DFB87F}" srcOrd="0" destOrd="0" presId="urn:microsoft.com/office/officeart/2016/7/layout/ChevronBlockProcess"/>
    <dgm:cxn modelId="{C265ED81-D27E-4B74-AAD4-D5CA76296291}" type="presOf" srcId="{9CD26CC3-E348-4639-9D29-D563FB9BDB6B}" destId="{4A712667-F3BD-4751-8F08-8B31F11D82BD}" srcOrd="0" destOrd="0" presId="urn:microsoft.com/office/officeart/2016/7/layout/ChevronBlockProcess"/>
    <dgm:cxn modelId="{F1CB428E-1BF8-4410-9A6E-CA427CDFE86E}" srcId="{988711A7-713C-4E57-A0FE-CE27376721BD}" destId="{9DF3BB94-A6E8-493D-B9BD-BED6719F9B45}" srcOrd="0" destOrd="0" parTransId="{AC126695-2693-498F-B111-CBE5C2BEAC58}" sibTransId="{B059A771-0518-4AB8-B5F9-92F052EC604F}"/>
    <dgm:cxn modelId="{0CC3BE95-09F7-4627-9795-4550438FA401}" type="presOf" srcId="{988711A7-713C-4E57-A0FE-CE27376721BD}" destId="{365617B3-67FC-41D2-846A-86D11244C75D}" srcOrd="0" destOrd="0" presId="urn:microsoft.com/office/officeart/2016/7/layout/ChevronBlockProcess"/>
    <dgm:cxn modelId="{1EF53A97-112C-4671-9A68-FFE93C0C014A}" srcId="{44DED065-EA0D-4A7E-B1EC-20DF0D4C7FE6}" destId="{B27EFCFC-BA7D-4D82-8CE6-C04AA0C706D9}" srcOrd="0" destOrd="0" parTransId="{85191A68-DA0B-4EC5-A476-3C7B022D7E07}" sibTransId="{104CB57E-4030-46FE-B681-41BA5B0108D7}"/>
    <dgm:cxn modelId="{520977B3-10D3-4F3E-A99E-482281241696}" srcId="{EE2F94FC-B15B-455D-B28C-C385A3150CB7}" destId="{9CD26CC3-E348-4639-9D29-D563FB9BDB6B}" srcOrd="0" destOrd="0" parTransId="{5BE0B6A7-EC3D-4E15-93DC-375378C4FDB1}" sibTransId="{D33A1864-E0E9-44F8-891B-AAA0E541D056}"/>
    <dgm:cxn modelId="{A2C0C9B4-BA62-4355-A293-B77534046A71}" type="presOf" srcId="{F25F0232-AC0F-4641-BB44-168F493D187C}" destId="{148F43DB-A76E-40C5-B1B6-5E710FF5183E}" srcOrd="0" destOrd="0" presId="urn:microsoft.com/office/officeart/2016/7/layout/ChevronBlockProcess"/>
    <dgm:cxn modelId="{18B3E8C2-FCC3-4834-99B4-B7D69A83847B}" srcId="{35EE96A6-258D-4A82-B6D7-FE790EF63C28}" destId="{DFCB18D7-1B92-428A-94C7-322BC5817924}" srcOrd="0" destOrd="0" parTransId="{703FD901-A455-4610-8357-A95EB87D27D5}" sibTransId="{186FE628-AD0B-4F11-8EE6-1475D31A2F33}"/>
    <dgm:cxn modelId="{FA7070CA-C0DA-4913-B4DA-CB891C64342A}" type="presOf" srcId="{DFCB18D7-1B92-428A-94C7-322BC5817924}" destId="{D13CD1B4-4562-41F2-AA22-7551F8182F54}" srcOrd="0" destOrd="0" presId="urn:microsoft.com/office/officeart/2016/7/layout/ChevronBlockProcess"/>
    <dgm:cxn modelId="{16087EDE-3CB8-41F3-BEE2-77C00586ECE2}" type="presOf" srcId="{EE2F94FC-B15B-455D-B28C-C385A3150CB7}" destId="{3D777442-A9C1-4173-9C97-CE8161FF5EEE}" srcOrd="0" destOrd="0" presId="urn:microsoft.com/office/officeart/2016/7/layout/ChevronBlockProcess"/>
    <dgm:cxn modelId="{258580B2-023B-4168-833C-EC68635658CA}" type="presParOf" srcId="{1F2C449D-A08A-4A0E-B1FD-FD76F661EA33}" destId="{4A38ED39-9D88-428F-B82A-A730F4BA3E75}" srcOrd="0" destOrd="0" presId="urn:microsoft.com/office/officeart/2016/7/layout/ChevronBlockProcess"/>
    <dgm:cxn modelId="{570DB0D1-5A2E-474D-B4E6-366F2DB82E9D}" type="presParOf" srcId="{4A38ED39-9D88-428F-B82A-A730F4BA3E75}" destId="{3D777442-A9C1-4173-9C97-CE8161FF5EEE}" srcOrd="0" destOrd="0" presId="urn:microsoft.com/office/officeart/2016/7/layout/ChevronBlockProcess"/>
    <dgm:cxn modelId="{014C97EB-87C0-41F3-B67D-391E8E944911}" type="presParOf" srcId="{4A38ED39-9D88-428F-B82A-A730F4BA3E75}" destId="{4A712667-F3BD-4751-8F08-8B31F11D82BD}" srcOrd="1" destOrd="0" presId="urn:microsoft.com/office/officeart/2016/7/layout/ChevronBlockProcess"/>
    <dgm:cxn modelId="{3168E5B4-62A7-4308-B0A9-23C7B78A6F55}" type="presParOf" srcId="{1F2C449D-A08A-4A0E-B1FD-FD76F661EA33}" destId="{0571184F-5D90-4203-831C-83CA1F06309A}" srcOrd="1" destOrd="0" presId="urn:microsoft.com/office/officeart/2016/7/layout/ChevronBlockProcess"/>
    <dgm:cxn modelId="{A77C489A-FB75-4A41-B606-A453707BB11A}" type="presParOf" srcId="{1F2C449D-A08A-4A0E-B1FD-FD76F661EA33}" destId="{4A96D2EC-1792-4140-88C4-CC7721890D64}" srcOrd="2" destOrd="0" presId="urn:microsoft.com/office/officeart/2016/7/layout/ChevronBlockProcess"/>
    <dgm:cxn modelId="{BF89AFB4-7CD1-4E4C-911C-4B4F076C6966}" type="presParOf" srcId="{4A96D2EC-1792-4140-88C4-CC7721890D64}" destId="{2FEF6991-2E10-4D21-B064-05FD6694F49A}" srcOrd="0" destOrd="0" presId="urn:microsoft.com/office/officeart/2016/7/layout/ChevronBlockProcess"/>
    <dgm:cxn modelId="{C046BE84-F453-41A9-B69D-E6CD0D21C53B}" type="presParOf" srcId="{4A96D2EC-1792-4140-88C4-CC7721890D64}" destId="{33924B28-7F56-4E81-9477-D5D537DFB87F}" srcOrd="1" destOrd="0" presId="urn:microsoft.com/office/officeart/2016/7/layout/ChevronBlockProcess"/>
    <dgm:cxn modelId="{41A4CBF5-FB4B-43A4-8AFE-D74C36950804}" type="presParOf" srcId="{1F2C449D-A08A-4A0E-B1FD-FD76F661EA33}" destId="{D1B63124-E846-48DA-A2F1-D7F749FA9040}" srcOrd="3" destOrd="0" presId="urn:microsoft.com/office/officeart/2016/7/layout/ChevronBlockProcess"/>
    <dgm:cxn modelId="{548D5307-EAE1-46F5-A4BB-5F75075BAC39}" type="presParOf" srcId="{1F2C449D-A08A-4A0E-B1FD-FD76F661EA33}" destId="{1F631DBE-6AE6-46CB-8609-04A42D8A993E}" srcOrd="4" destOrd="0" presId="urn:microsoft.com/office/officeart/2016/7/layout/ChevronBlockProcess"/>
    <dgm:cxn modelId="{0B5C185C-7908-417B-A07B-37246815F2A1}" type="presParOf" srcId="{1F631DBE-6AE6-46CB-8609-04A42D8A993E}" destId="{365617B3-67FC-41D2-846A-86D11244C75D}" srcOrd="0" destOrd="0" presId="urn:microsoft.com/office/officeart/2016/7/layout/ChevronBlockProcess"/>
    <dgm:cxn modelId="{9338FE06-238C-4E55-B756-99313A46B4E5}" type="presParOf" srcId="{1F631DBE-6AE6-46CB-8609-04A42D8A993E}" destId="{077A4E5D-00D7-4A7F-A3C3-D94A6D94BF65}" srcOrd="1" destOrd="0" presId="urn:microsoft.com/office/officeart/2016/7/layout/ChevronBlockProcess"/>
    <dgm:cxn modelId="{889C3EA7-5EF2-49DF-AA5F-26E21DE5F3D8}" type="presParOf" srcId="{1F2C449D-A08A-4A0E-B1FD-FD76F661EA33}" destId="{278990D0-EC59-4026-AF21-C21E520B3FA1}" srcOrd="5" destOrd="0" presId="urn:microsoft.com/office/officeart/2016/7/layout/ChevronBlockProcess"/>
    <dgm:cxn modelId="{A650F603-66D0-4D92-81FB-02AD3A123F11}" type="presParOf" srcId="{1F2C449D-A08A-4A0E-B1FD-FD76F661EA33}" destId="{75B7E9AF-2668-46CF-98B7-53C9B006BD9D}" srcOrd="6" destOrd="0" presId="urn:microsoft.com/office/officeart/2016/7/layout/ChevronBlockProcess"/>
    <dgm:cxn modelId="{BE888CA8-C118-47FF-A3B9-57710B170B7E}" type="presParOf" srcId="{75B7E9AF-2668-46CF-98B7-53C9B006BD9D}" destId="{5DFECE92-B4CC-4069-85B0-EAC9D8D55F77}" srcOrd="0" destOrd="0" presId="urn:microsoft.com/office/officeart/2016/7/layout/ChevronBlockProcess"/>
    <dgm:cxn modelId="{D3CE0247-A808-4D8B-B5D0-125F438DCD14}" type="presParOf" srcId="{75B7E9AF-2668-46CF-98B7-53C9B006BD9D}" destId="{148F43DB-A76E-40C5-B1B6-5E710FF5183E}" srcOrd="1" destOrd="0" presId="urn:microsoft.com/office/officeart/2016/7/layout/ChevronBlockProcess"/>
    <dgm:cxn modelId="{79DA51A7-BE0E-4E9D-B3CD-2CCF5560D56A}" type="presParOf" srcId="{1F2C449D-A08A-4A0E-B1FD-FD76F661EA33}" destId="{5DE8F6B8-BDE6-4B42-A9F7-DAB261A2AC31}" srcOrd="7" destOrd="0" presId="urn:microsoft.com/office/officeart/2016/7/layout/ChevronBlockProcess"/>
    <dgm:cxn modelId="{0296C916-902F-4BEF-9546-F535481EF23B}" type="presParOf" srcId="{1F2C449D-A08A-4A0E-B1FD-FD76F661EA33}" destId="{DC1EE49E-9EC7-4F24-A95E-7A82F6F66964}" srcOrd="8" destOrd="0" presId="urn:microsoft.com/office/officeart/2016/7/layout/ChevronBlockProcess"/>
    <dgm:cxn modelId="{A911359E-586E-44D7-A83B-FD5B9D63E09C}" type="presParOf" srcId="{DC1EE49E-9EC7-4F24-A95E-7A82F6F66964}" destId="{7738A005-3B12-4BD5-AEB2-1C355C964C15}" srcOrd="0" destOrd="0" presId="urn:microsoft.com/office/officeart/2016/7/layout/ChevronBlockProcess"/>
    <dgm:cxn modelId="{B482BB93-D0DD-451B-B398-D73D4503AFF3}" type="presParOf" srcId="{DC1EE49E-9EC7-4F24-A95E-7A82F6F66964}" destId="{D13CD1B4-4562-41F2-AA22-7551F8182F5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E24A8-4E79-40F3-81F5-1378B3D6CF3F}" type="doc">
      <dgm:prSet loTypeId="urn:microsoft.com/office/officeart/2005/8/layout/hList7" loCatId="list" qsTypeId="urn:microsoft.com/office/officeart/2005/8/quickstyle/simple1" qsCatId="simple" csTypeId="urn:microsoft.com/office/officeart/2005/8/colors/accent4_1" csCatId="accent4" phldr="1"/>
      <dgm:spPr/>
    </dgm:pt>
    <dgm:pt modelId="{EF01B2A2-2668-4A16-842E-D519E69F1990}">
      <dgm:prSet/>
      <dgm:spPr>
        <a:xfrm>
          <a:off x="5" y="0"/>
          <a:ext cx="1991320" cy="332863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1A565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chemeClr val="tx1"/>
              </a:solidFill>
              <a:latin typeface="Calibri"/>
              <a:ea typeface="+mn-ea"/>
              <a:cs typeface="+mn-cs"/>
            </a:rPr>
            <a:t>Health Risk Assessment (HRA)</a:t>
          </a:r>
        </a:p>
      </dgm:t>
    </dgm:pt>
    <dgm:pt modelId="{04F67F5E-4461-4F14-ACCA-81D3052EF553}" type="parTrans" cxnId="{26A0E40C-226E-46E4-9BC5-2DAA36B4C896}">
      <dgm:prSet/>
      <dgm:spPr/>
      <dgm:t>
        <a:bodyPr/>
        <a:lstStyle/>
        <a:p>
          <a:endParaRPr lang="en-US"/>
        </a:p>
      </dgm:t>
    </dgm:pt>
    <dgm:pt modelId="{8A6C648B-75A2-408A-A8CB-42D7CA8E221B}" type="sibTrans" cxnId="{26A0E40C-226E-46E4-9BC5-2DAA36B4C896}">
      <dgm:prSet/>
      <dgm:spPr/>
      <dgm:t>
        <a:bodyPr/>
        <a:lstStyle/>
        <a:p>
          <a:endParaRPr lang="en-US"/>
        </a:p>
      </dgm:t>
    </dgm:pt>
    <dgm:pt modelId="{D01A0BC4-27BA-4F5F-806B-3DEF2C0DD1ED}">
      <dgm:prSet/>
      <dgm:spPr>
        <a:xfrm>
          <a:off x="2074642" y="0"/>
          <a:ext cx="1991320" cy="332863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1A565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chemeClr val="tx1"/>
              </a:solidFill>
              <a:latin typeface="Calibri"/>
              <a:ea typeface="+mn-ea"/>
              <a:cs typeface="+mn-cs"/>
            </a:rPr>
            <a:t>Individualized Care Plan (ICP)</a:t>
          </a:r>
        </a:p>
      </dgm:t>
    </dgm:pt>
    <dgm:pt modelId="{4674DEF7-3C0B-4341-BD4D-8EAB4F614209}" type="parTrans" cxnId="{2690FF40-59E3-4328-9B26-30287921AC1E}">
      <dgm:prSet/>
      <dgm:spPr/>
      <dgm:t>
        <a:bodyPr/>
        <a:lstStyle/>
        <a:p>
          <a:endParaRPr lang="en-US"/>
        </a:p>
      </dgm:t>
    </dgm:pt>
    <dgm:pt modelId="{A64E5026-0B04-4923-B737-4A649A077B60}" type="sibTrans" cxnId="{2690FF40-59E3-4328-9B26-30287921AC1E}">
      <dgm:prSet/>
      <dgm:spPr/>
      <dgm:t>
        <a:bodyPr/>
        <a:lstStyle/>
        <a:p>
          <a:endParaRPr lang="en-US"/>
        </a:p>
      </dgm:t>
    </dgm:pt>
    <dgm:pt modelId="{E65C36BB-9AC1-4FA2-8BA3-AB3C0C209109}">
      <dgm:prSet/>
      <dgm:spPr>
        <a:xfrm>
          <a:off x="4103399" y="0"/>
          <a:ext cx="1991320" cy="3328639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1A565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chemeClr val="tx1"/>
              </a:solidFill>
              <a:latin typeface="Calibri"/>
              <a:ea typeface="+mn-ea"/>
              <a:cs typeface="+mn-cs"/>
            </a:rPr>
            <a:t>Interdisciplinary Care Team (ICT)</a:t>
          </a:r>
        </a:p>
      </dgm:t>
    </dgm:pt>
    <dgm:pt modelId="{8B846475-6D19-482C-998B-AD29B05ED9E6}" type="parTrans" cxnId="{9AC76D14-5949-4548-A6BE-B1E981CB0F2E}">
      <dgm:prSet/>
      <dgm:spPr/>
      <dgm:t>
        <a:bodyPr/>
        <a:lstStyle/>
        <a:p>
          <a:endParaRPr lang="en-US"/>
        </a:p>
      </dgm:t>
    </dgm:pt>
    <dgm:pt modelId="{860C7ABB-B91C-489C-9E56-68B1C9577931}" type="sibTrans" cxnId="{9AC76D14-5949-4548-A6BE-B1E981CB0F2E}">
      <dgm:prSet/>
      <dgm:spPr/>
      <dgm:t>
        <a:bodyPr/>
        <a:lstStyle/>
        <a:p>
          <a:endParaRPr lang="en-US"/>
        </a:p>
      </dgm:t>
    </dgm:pt>
    <dgm:pt modelId="{0DA23889-AF0F-4995-9847-BE32AB6FE4BD}" type="pres">
      <dgm:prSet presAssocID="{543E24A8-4E79-40F3-81F5-1378B3D6CF3F}" presName="Name0" presStyleCnt="0">
        <dgm:presLayoutVars>
          <dgm:dir/>
          <dgm:resizeHandles val="exact"/>
        </dgm:presLayoutVars>
      </dgm:prSet>
      <dgm:spPr/>
    </dgm:pt>
    <dgm:pt modelId="{57A72CF7-53AD-4786-B6BC-3D8E4915526E}" type="pres">
      <dgm:prSet presAssocID="{543E24A8-4E79-40F3-81F5-1378B3D6CF3F}" presName="fgShape" presStyleLbl="fgShp" presStyleIdx="0" presStyleCnt="1" custLinFactNeighborY="-35012"/>
      <dgm:spPr>
        <a:xfrm>
          <a:off x="243839" y="2662911"/>
          <a:ext cx="5608320" cy="499295"/>
        </a:xfrm>
        <a:prstGeom prst="leftRightArrow">
          <a:avLst/>
        </a:prstGeom>
        <a:solidFill>
          <a:srgbClr val="1C809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F0D2EB1-3133-4E71-BF05-3259D86358B0}" type="pres">
      <dgm:prSet presAssocID="{543E24A8-4E79-40F3-81F5-1378B3D6CF3F}" presName="linComp" presStyleCnt="0"/>
      <dgm:spPr/>
    </dgm:pt>
    <dgm:pt modelId="{95893D1E-BD6A-4118-AE12-99F8615544E7}" type="pres">
      <dgm:prSet presAssocID="{EF01B2A2-2668-4A16-842E-D519E69F1990}" presName="compNode" presStyleCnt="0"/>
      <dgm:spPr/>
    </dgm:pt>
    <dgm:pt modelId="{C30C6F43-B0E9-4DA6-B220-3A4E74F975F8}" type="pres">
      <dgm:prSet presAssocID="{EF01B2A2-2668-4A16-842E-D519E69F1990}" presName="bkgdShape" presStyleLbl="node1" presStyleIdx="0" presStyleCnt="3" custLinFactNeighborX="-64" custLinFactNeighborY="-137"/>
      <dgm:spPr/>
    </dgm:pt>
    <dgm:pt modelId="{8255929B-208B-48AC-808D-5A04D5C2C150}" type="pres">
      <dgm:prSet presAssocID="{EF01B2A2-2668-4A16-842E-D519E69F1990}" presName="nodeTx" presStyleLbl="node1" presStyleIdx="0" presStyleCnt="3">
        <dgm:presLayoutVars>
          <dgm:bulletEnabled val="1"/>
        </dgm:presLayoutVars>
      </dgm:prSet>
      <dgm:spPr/>
    </dgm:pt>
    <dgm:pt modelId="{CE6954C1-E6E8-4BEC-B8E4-B56F7705D5BB}" type="pres">
      <dgm:prSet presAssocID="{EF01B2A2-2668-4A16-842E-D519E69F1990}" presName="invisiNode" presStyleLbl="node1" presStyleIdx="0" presStyleCnt="3"/>
      <dgm:spPr/>
    </dgm:pt>
    <dgm:pt modelId="{5014C80D-5844-4F8B-A86D-A59EF9559CF0}" type="pres">
      <dgm:prSet presAssocID="{EF01B2A2-2668-4A16-842E-D519E69F1990}" presName="imagNode" presStyleLbl="fgImgPlace1" presStyleIdx="0" presStyleCnt="3"/>
      <dgm:spPr>
        <a:xfrm>
          <a:off x="442721" y="199718"/>
          <a:ext cx="1108436" cy="1108436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rgbClr val="D1A565"/>
          </a:solidFill>
          <a:prstDash val="solid"/>
        </a:ln>
        <a:effectLst/>
      </dgm:spPr>
    </dgm:pt>
    <dgm:pt modelId="{AE596E27-F274-4B15-940B-4EA5CD07F997}" type="pres">
      <dgm:prSet presAssocID="{8A6C648B-75A2-408A-A8CB-42D7CA8E221B}" presName="sibTrans" presStyleLbl="sibTrans2D1" presStyleIdx="0" presStyleCnt="0"/>
      <dgm:spPr/>
    </dgm:pt>
    <dgm:pt modelId="{BF74A5F7-BDF9-4A00-A115-CCE1028E2161}" type="pres">
      <dgm:prSet presAssocID="{D01A0BC4-27BA-4F5F-806B-3DEF2C0DD1ED}" presName="compNode" presStyleCnt="0"/>
      <dgm:spPr/>
    </dgm:pt>
    <dgm:pt modelId="{FB2A42D0-3831-4B97-B197-112AA50FBBB1}" type="pres">
      <dgm:prSet presAssocID="{D01A0BC4-27BA-4F5F-806B-3DEF2C0DD1ED}" presName="bkgdShape" presStyleLbl="node1" presStyleIdx="1" presStyleCnt="3" custLinFactNeighborX="1120" custLinFactNeighborY="198"/>
      <dgm:spPr/>
    </dgm:pt>
    <dgm:pt modelId="{EF2CA386-2089-432D-AEBA-8678C4253346}" type="pres">
      <dgm:prSet presAssocID="{D01A0BC4-27BA-4F5F-806B-3DEF2C0DD1ED}" presName="nodeTx" presStyleLbl="node1" presStyleIdx="1" presStyleCnt="3">
        <dgm:presLayoutVars>
          <dgm:bulletEnabled val="1"/>
        </dgm:presLayoutVars>
      </dgm:prSet>
      <dgm:spPr/>
    </dgm:pt>
    <dgm:pt modelId="{A0B5656C-1FFB-421E-86F6-9949E4E95F6E}" type="pres">
      <dgm:prSet presAssocID="{D01A0BC4-27BA-4F5F-806B-3DEF2C0DD1ED}" presName="invisiNode" presStyleLbl="node1" presStyleIdx="1" presStyleCnt="3"/>
      <dgm:spPr/>
    </dgm:pt>
    <dgm:pt modelId="{9D982AA2-3847-4025-9B1F-B32BDD1879C2}" type="pres">
      <dgm:prSet presAssocID="{D01A0BC4-27BA-4F5F-806B-3DEF2C0DD1ED}" presName="imagNode" presStyleLbl="fgImgPlace1" presStyleIdx="1" presStyleCnt="3"/>
      <dgm:spPr>
        <a:xfrm>
          <a:off x="2493781" y="199718"/>
          <a:ext cx="1108436" cy="1108436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1A565"/>
          </a:solidFill>
          <a:prstDash val="solid"/>
        </a:ln>
        <a:effectLst/>
      </dgm:spPr>
    </dgm:pt>
    <dgm:pt modelId="{D1E01471-7955-4BA3-84C6-1D7E69DDEC73}" type="pres">
      <dgm:prSet presAssocID="{A64E5026-0B04-4923-B737-4A649A077B60}" presName="sibTrans" presStyleLbl="sibTrans2D1" presStyleIdx="0" presStyleCnt="0"/>
      <dgm:spPr/>
    </dgm:pt>
    <dgm:pt modelId="{9A29A06B-7D32-4FA1-ABB5-348C5C1627E6}" type="pres">
      <dgm:prSet presAssocID="{E65C36BB-9AC1-4FA2-8BA3-AB3C0C209109}" presName="compNode" presStyleCnt="0"/>
      <dgm:spPr/>
    </dgm:pt>
    <dgm:pt modelId="{20B38F50-5E1B-41BE-801F-903B6A59AB95}" type="pres">
      <dgm:prSet presAssocID="{E65C36BB-9AC1-4FA2-8BA3-AB3C0C209109}" presName="bkgdShape" presStyleLbl="node1" presStyleIdx="2" presStyleCnt="3"/>
      <dgm:spPr/>
    </dgm:pt>
    <dgm:pt modelId="{9B64DA63-E621-453A-8C80-0C34895FC8EA}" type="pres">
      <dgm:prSet presAssocID="{E65C36BB-9AC1-4FA2-8BA3-AB3C0C209109}" presName="nodeTx" presStyleLbl="node1" presStyleIdx="2" presStyleCnt="3">
        <dgm:presLayoutVars>
          <dgm:bulletEnabled val="1"/>
        </dgm:presLayoutVars>
      </dgm:prSet>
      <dgm:spPr/>
    </dgm:pt>
    <dgm:pt modelId="{A0987AA6-8BA0-45B6-B28E-C9281EC6429C}" type="pres">
      <dgm:prSet presAssocID="{E65C36BB-9AC1-4FA2-8BA3-AB3C0C209109}" presName="invisiNode" presStyleLbl="node1" presStyleIdx="2" presStyleCnt="3"/>
      <dgm:spPr/>
    </dgm:pt>
    <dgm:pt modelId="{96589C9A-339D-42F8-9A0B-C82F57056C28}" type="pres">
      <dgm:prSet presAssocID="{E65C36BB-9AC1-4FA2-8BA3-AB3C0C209109}" presName="imagNode" presStyleLbl="fgImgPlace1" presStyleIdx="2" presStyleCnt="3"/>
      <dgm:spPr>
        <a:xfrm>
          <a:off x="4544841" y="199718"/>
          <a:ext cx="1108436" cy="11084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rgbClr val="D1A565"/>
          </a:solidFill>
          <a:prstDash val="solid"/>
        </a:ln>
        <a:effectLst/>
      </dgm:spPr>
    </dgm:pt>
  </dgm:ptLst>
  <dgm:cxnLst>
    <dgm:cxn modelId="{26A0E40C-226E-46E4-9BC5-2DAA36B4C896}" srcId="{543E24A8-4E79-40F3-81F5-1378B3D6CF3F}" destId="{EF01B2A2-2668-4A16-842E-D519E69F1990}" srcOrd="0" destOrd="0" parTransId="{04F67F5E-4461-4F14-ACCA-81D3052EF553}" sibTransId="{8A6C648B-75A2-408A-A8CB-42D7CA8E221B}"/>
    <dgm:cxn modelId="{9AC76D14-5949-4548-A6BE-B1E981CB0F2E}" srcId="{543E24A8-4E79-40F3-81F5-1378B3D6CF3F}" destId="{E65C36BB-9AC1-4FA2-8BA3-AB3C0C209109}" srcOrd="2" destOrd="0" parTransId="{8B846475-6D19-482C-998B-AD29B05ED9E6}" sibTransId="{860C7ABB-B91C-489C-9E56-68B1C9577931}"/>
    <dgm:cxn modelId="{0ADB9316-708A-4FCB-B98E-5D912A2FF689}" type="presOf" srcId="{E65C36BB-9AC1-4FA2-8BA3-AB3C0C209109}" destId="{20B38F50-5E1B-41BE-801F-903B6A59AB95}" srcOrd="0" destOrd="0" presId="urn:microsoft.com/office/officeart/2005/8/layout/hList7"/>
    <dgm:cxn modelId="{A192681B-3C4B-439E-B334-D1631CEBBA31}" type="presOf" srcId="{A64E5026-0B04-4923-B737-4A649A077B60}" destId="{D1E01471-7955-4BA3-84C6-1D7E69DDEC73}" srcOrd="0" destOrd="0" presId="urn:microsoft.com/office/officeart/2005/8/layout/hList7"/>
    <dgm:cxn modelId="{2690FF40-59E3-4328-9B26-30287921AC1E}" srcId="{543E24A8-4E79-40F3-81F5-1378B3D6CF3F}" destId="{D01A0BC4-27BA-4F5F-806B-3DEF2C0DD1ED}" srcOrd="1" destOrd="0" parTransId="{4674DEF7-3C0B-4341-BD4D-8EAB4F614209}" sibTransId="{A64E5026-0B04-4923-B737-4A649A077B60}"/>
    <dgm:cxn modelId="{757E7E70-56FC-42DD-B0D4-53EACA26A18F}" type="presOf" srcId="{E65C36BB-9AC1-4FA2-8BA3-AB3C0C209109}" destId="{9B64DA63-E621-453A-8C80-0C34895FC8EA}" srcOrd="1" destOrd="0" presId="urn:microsoft.com/office/officeart/2005/8/layout/hList7"/>
    <dgm:cxn modelId="{711B9D9A-A1C6-40BF-82DD-F34BD9250456}" type="presOf" srcId="{543E24A8-4E79-40F3-81F5-1378B3D6CF3F}" destId="{0DA23889-AF0F-4995-9847-BE32AB6FE4BD}" srcOrd="0" destOrd="0" presId="urn:microsoft.com/office/officeart/2005/8/layout/hList7"/>
    <dgm:cxn modelId="{121258B1-A8D0-49A0-B04D-1DB0DFAE320C}" type="presOf" srcId="{8A6C648B-75A2-408A-A8CB-42D7CA8E221B}" destId="{AE596E27-F274-4B15-940B-4EA5CD07F997}" srcOrd="0" destOrd="0" presId="urn:microsoft.com/office/officeart/2005/8/layout/hList7"/>
    <dgm:cxn modelId="{AF45FCBE-C4F7-4BE6-9463-BABB8A6A5B12}" type="presOf" srcId="{EF01B2A2-2668-4A16-842E-D519E69F1990}" destId="{C30C6F43-B0E9-4DA6-B220-3A4E74F975F8}" srcOrd="0" destOrd="0" presId="urn:microsoft.com/office/officeart/2005/8/layout/hList7"/>
    <dgm:cxn modelId="{7E5C28C4-104E-4072-9EA0-5D5015AE4197}" type="presOf" srcId="{EF01B2A2-2668-4A16-842E-D519E69F1990}" destId="{8255929B-208B-48AC-808D-5A04D5C2C150}" srcOrd="1" destOrd="0" presId="urn:microsoft.com/office/officeart/2005/8/layout/hList7"/>
    <dgm:cxn modelId="{BC33E9D4-1454-4910-98CD-5F0D29DCC550}" type="presOf" srcId="{D01A0BC4-27BA-4F5F-806B-3DEF2C0DD1ED}" destId="{EF2CA386-2089-432D-AEBA-8678C4253346}" srcOrd="1" destOrd="0" presId="urn:microsoft.com/office/officeart/2005/8/layout/hList7"/>
    <dgm:cxn modelId="{FAEB2EEC-7F6C-43B0-A95C-B79C593C1EEF}" type="presOf" srcId="{D01A0BC4-27BA-4F5F-806B-3DEF2C0DD1ED}" destId="{FB2A42D0-3831-4B97-B197-112AA50FBBB1}" srcOrd="0" destOrd="0" presId="urn:microsoft.com/office/officeart/2005/8/layout/hList7"/>
    <dgm:cxn modelId="{D4AB54BB-BB43-42C8-A54C-C72E3EDD5F01}" type="presParOf" srcId="{0DA23889-AF0F-4995-9847-BE32AB6FE4BD}" destId="{57A72CF7-53AD-4786-B6BC-3D8E4915526E}" srcOrd="0" destOrd="0" presId="urn:microsoft.com/office/officeart/2005/8/layout/hList7"/>
    <dgm:cxn modelId="{5ACFB97A-1A2D-42CE-8512-80281CB0B047}" type="presParOf" srcId="{0DA23889-AF0F-4995-9847-BE32AB6FE4BD}" destId="{EF0D2EB1-3133-4E71-BF05-3259D86358B0}" srcOrd="1" destOrd="0" presId="urn:microsoft.com/office/officeart/2005/8/layout/hList7"/>
    <dgm:cxn modelId="{F416F111-DC51-4D55-B5F7-C86296131932}" type="presParOf" srcId="{EF0D2EB1-3133-4E71-BF05-3259D86358B0}" destId="{95893D1E-BD6A-4118-AE12-99F8615544E7}" srcOrd="0" destOrd="0" presId="urn:microsoft.com/office/officeart/2005/8/layout/hList7"/>
    <dgm:cxn modelId="{1E16B2B3-524D-47CC-9B2A-8B53B23AF8D6}" type="presParOf" srcId="{95893D1E-BD6A-4118-AE12-99F8615544E7}" destId="{C30C6F43-B0E9-4DA6-B220-3A4E74F975F8}" srcOrd="0" destOrd="0" presId="urn:microsoft.com/office/officeart/2005/8/layout/hList7"/>
    <dgm:cxn modelId="{B528BFC5-166C-4290-8463-A1A5772F27FA}" type="presParOf" srcId="{95893D1E-BD6A-4118-AE12-99F8615544E7}" destId="{8255929B-208B-48AC-808D-5A04D5C2C150}" srcOrd="1" destOrd="0" presId="urn:microsoft.com/office/officeart/2005/8/layout/hList7"/>
    <dgm:cxn modelId="{07AD4A8D-52FD-41E8-8A70-299CB68519AE}" type="presParOf" srcId="{95893D1E-BD6A-4118-AE12-99F8615544E7}" destId="{CE6954C1-E6E8-4BEC-B8E4-B56F7705D5BB}" srcOrd="2" destOrd="0" presId="urn:microsoft.com/office/officeart/2005/8/layout/hList7"/>
    <dgm:cxn modelId="{A37822B7-BE58-44F9-99F0-A11127A2A507}" type="presParOf" srcId="{95893D1E-BD6A-4118-AE12-99F8615544E7}" destId="{5014C80D-5844-4F8B-A86D-A59EF9559CF0}" srcOrd="3" destOrd="0" presId="urn:microsoft.com/office/officeart/2005/8/layout/hList7"/>
    <dgm:cxn modelId="{18B087CE-D364-4CF6-A7CB-ED8EF65C2CE4}" type="presParOf" srcId="{EF0D2EB1-3133-4E71-BF05-3259D86358B0}" destId="{AE596E27-F274-4B15-940B-4EA5CD07F997}" srcOrd="1" destOrd="0" presId="urn:microsoft.com/office/officeart/2005/8/layout/hList7"/>
    <dgm:cxn modelId="{E2B0BD1C-57D4-48C7-84C1-C2B4C5BD250B}" type="presParOf" srcId="{EF0D2EB1-3133-4E71-BF05-3259D86358B0}" destId="{BF74A5F7-BDF9-4A00-A115-CCE1028E2161}" srcOrd="2" destOrd="0" presId="urn:microsoft.com/office/officeart/2005/8/layout/hList7"/>
    <dgm:cxn modelId="{70077D99-25E5-43FF-B40E-3A7CEBCA834E}" type="presParOf" srcId="{BF74A5F7-BDF9-4A00-A115-CCE1028E2161}" destId="{FB2A42D0-3831-4B97-B197-112AA50FBBB1}" srcOrd="0" destOrd="0" presId="urn:microsoft.com/office/officeart/2005/8/layout/hList7"/>
    <dgm:cxn modelId="{E4ED1071-DA8F-40CB-9583-BA0B37F798E2}" type="presParOf" srcId="{BF74A5F7-BDF9-4A00-A115-CCE1028E2161}" destId="{EF2CA386-2089-432D-AEBA-8678C4253346}" srcOrd="1" destOrd="0" presId="urn:microsoft.com/office/officeart/2005/8/layout/hList7"/>
    <dgm:cxn modelId="{26B37786-357D-4436-811E-77004AB23283}" type="presParOf" srcId="{BF74A5F7-BDF9-4A00-A115-CCE1028E2161}" destId="{A0B5656C-1FFB-421E-86F6-9949E4E95F6E}" srcOrd="2" destOrd="0" presId="urn:microsoft.com/office/officeart/2005/8/layout/hList7"/>
    <dgm:cxn modelId="{7247DEA1-8024-421C-A9B1-8726D6435BA8}" type="presParOf" srcId="{BF74A5F7-BDF9-4A00-A115-CCE1028E2161}" destId="{9D982AA2-3847-4025-9B1F-B32BDD1879C2}" srcOrd="3" destOrd="0" presId="urn:microsoft.com/office/officeart/2005/8/layout/hList7"/>
    <dgm:cxn modelId="{4C0AFFBC-9766-4BDC-84D1-4B0EC14FD59F}" type="presParOf" srcId="{EF0D2EB1-3133-4E71-BF05-3259D86358B0}" destId="{D1E01471-7955-4BA3-84C6-1D7E69DDEC73}" srcOrd="3" destOrd="0" presId="urn:microsoft.com/office/officeart/2005/8/layout/hList7"/>
    <dgm:cxn modelId="{73C68872-8B0E-4BEE-808A-7F5D8E7ABFA0}" type="presParOf" srcId="{EF0D2EB1-3133-4E71-BF05-3259D86358B0}" destId="{9A29A06B-7D32-4FA1-ABB5-348C5C1627E6}" srcOrd="4" destOrd="0" presId="urn:microsoft.com/office/officeart/2005/8/layout/hList7"/>
    <dgm:cxn modelId="{0A6E1EDE-E5E3-479A-AA98-E03D259B2493}" type="presParOf" srcId="{9A29A06B-7D32-4FA1-ABB5-348C5C1627E6}" destId="{20B38F50-5E1B-41BE-801F-903B6A59AB95}" srcOrd="0" destOrd="0" presId="urn:microsoft.com/office/officeart/2005/8/layout/hList7"/>
    <dgm:cxn modelId="{2EC8E118-DD29-4560-B404-0C31EE990CB7}" type="presParOf" srcId="{9A29A06B-7D32-4FA1-ABB5-348C5C1627E6}" destId="{9B64DA63-E621-453A-8C80-0C34895FC8EA}" srcOrd="1" destOrd="0" presId="urn:microsoft.com/office/officeart/2005/8/layout/hList7"/>
    <dgm:cxn modelId="{1D9A8968-6A13-413F-A265-55D52EE66061}" type="presParOf" srcId="{9A29A06B-7D32-4FA1-ABB5-348C5C1627E6}" destId="{A0987AA6-8BA0-45B6-B28E-C9281EC6429C}" srcOrd="2" destOrd="0" presId="urn:microsoft.com/office/officeart/2005/8/layout/hList7"/>
    <dgm:cxn modelId="{33C59D9F-C971-480F-B51B-FA3ADA969C70}" type="presParOf" srcId="{9A29A06B-7D32-4FA1-ABB5-348C5C1627E6}" destId="{96589C9A-339D-42F8-9A0B-C82F57056C2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0C8E3-C09C-4E92-97D6-3169EEDCFEB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392065FB-9AF4-4436-8EE8-B089235CFC6A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Medical management</a:t>
          </a:r>
        </a:p>
      </dgm:t>
    </dgm:pt>
    <dgm:pt modelId="{3D85F60C-0507-45C8-8FC5-59B10295431C}" type="parTrans" cxnId="{82BD49E4-8D41-43F8-B90D-875482528FC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186D2-9A95-4CCB-B9B8-0F285EC5B09D}" type="sibTrans" cxnId="{82BD49E4-8D41-43F8-B90D-875482528FC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B7E09-DB72-43CB-9890-E3551E1DAE82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Skilled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nursing</a:t>
          </a:r>
        </a:p>
      </dgm:t>
    </dgm:pt>
    <dgm:pt modelId="{1A8AEC8E-4C63-441D-BFA6-0632CDA715D4}" type="parTrans" cxnId="{23DAD637-A30F-4363-87BD-3918F303D2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09E6E-0918-4ADA-9FA9-AE684121CE3E}" type="sibTrans" cxnId="{23DAD637-A30F-4363-87BD-3918F303D2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5B9A7-FD99-422C-B093-C2DBBB8015A5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Long-term services and supports (LTSS)</a:t>
          </a:r>
        </a:p>
      </dgm:t>
    </dgm:pt>
    <dgm:pt modelId="{BEAD22F1-74D2-42B7-864C-58973F41213A}" type="parTrans" cxnId="{D91501F9-46C8-43A3-8826-0AC9EC53AC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12212-8030-446D-96D6-89A097386FAC}" type="sibTrans" cxnId="{D91501F9-46C8-43A3-8826-0AC9EC53AC8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028A34-0E85-4D70-9921-A143350E272A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Durable Medical Equipment (DME)</a:t>
          </a:r>
        </a:p>
      </dgm:t>
    </dgm:pt>
    <dgm:pt modelId="{649915F8-026D-4018-9F19-182D40A52816}" type="parTrans" cxnId="{A27F19E3-4297-445B-8A42-9B1BCEC9CD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F2B8B2-4AC5-4AA4-B9FC-8A8C9C7F77F2}" type="sibTrans" cxnId="{A27F19E3-4297-445B-8A42-9B1BCEC9CD7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3646A-72BB-42FE-BAC9-89F4EB0EB26D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Home </a:t>
          </a:r>
        </a:p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health</a:t>
          </a:r>
        </a:p>
      </dgm:t>
    </dgm:pt>
    <dgm:pt modelId="{F3710135-17AE-4A46-A3DA-7DB30867E5FE}" type="parTrans" cxnId="{4D758737-8854-4BF6-8F50-29190EE0FE9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062F5-5FCD-4FFE-B94F-2488795C913D}" type="sibTrans" cxnId="{4D758737-8854-4BF6-8F50-29190EE0FE9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168C70-4FD0-4C84-AB4A-7493462859B6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Occupational, physical and speech therapy</a:t>
          </a:r>
        </a:p>
      </dgm:t>
    </dgm:pt>
    <dgm:pt modelId="{C6EB408C-AB13-4CB5-AC0C-82EFA6980737}" type="parTrans" cxnId="{97C346C3-2FE2-4846-83D3-12963D3EAC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A4E6E8-56D2-4CD2-9A50-FF7F013E3AE7}" type="sibTrans" cxnId="{97C346C3-2FE2-4846-83D3-12963D3EAC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71984-3A92-472A-A591-74298B034E1A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Medical transportation</a:t>
          </a:r>
        </a:p>
      </dgm:t>
    </dgm:pt>
    <dgm:pt modelId="{B44E1CCB-E03B-4894-8A5B-823FB3C37660}" type="parTrans" cxnId="{1FE0B74A-2D7E-4355-8DC3-737B59FD90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B31118-EBEE-4051-89C7-D32B6ADA9D38}" type="sibTrans" cxnId="{1FE0B74A-2D7E-4355-8DC3-737B59FD90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AAFD-D03B-4074-9061-FDF30FF81869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24-hour nurse helpline</a:t>
          </a:r>
        </a:p>
      </dgm:t>
    </dgm:pt>
    <dgm:pt modelId="{7A08BA20-7881-4E1E-9EDD-B3BDB1DD0F5C}" type="parTrans" cxnId="{4C6561B1-9B91-48F5-96BE-3EEA38F468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0B39CD-8E50-48A6-947D-B31AFBFB11FE}" type="sibTrans" cxnId="{4C6561B1-9B91-48F5-96BE-3EEA38F468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B34D2-E624-4658-B9EC-9FFDD99876FD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Behavioral health</a:t>
          </a:r>
        </a:p>
      </dgm:t>
    </dgm:pt>
    <dgm:pt modelId="{C939B00D-FB52-4ED7-9FF1-58365C0F3B2E}" type="parTrans" cxnId="{649BBECB-0695-4737-885F-835E9F0167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448FD-5B90-405A-B2B0-6D777C7DA2D1}" type="sibTrans" cxnId="{649BBECB-0695-4737-885F-835E9F0167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70B56-16D9-4674-8BBF-F8F71F3672A9}">
      <dgm:prSet phldrT="[Text]"/>
      <dgm:spPr>
        <a:solidFill>
          <a:srgbClr val="D1A565">
            <a:alpha val="50000"/>
          </a:srgbClr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Substance use counseling</a:t>
          </a:r>
        </a:p>
      </dgm:t>
    </dgm:pt>
    <dgm:pt modelId="{0FB646F8-6A29-48B5-BBEA-7E4488F201D8}" type="parTrans" cxnId="{1B77C404-D0A9-42AD-9233-EF72BE674E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0043CD-BF7A-4163-8D13-8664343F4B9B}" type="sibTrans" cxnId="{1B77C404-D0A9-42AD-9233-EF72BE674E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55DBD-1D18-48DE-AD5F-7DCA84DC1B8E}" type="pres">
      <dgm:prSet presAssocID="{B190C8E3-C09C-4E92-97D6-3169EEDCFEB2}" presName="Name0" presStyleCnt="0">
        <dgm:presLayoutVars>
          <dgm:dir/>
          <dgm:resizeHandles val="exact"/>
        </dgm:presLayoutVars>
      </dgm:prSet>
      <dgm:spPr/>
    </dgm:pt>
    <dgm:pt modelId="{C41BFA98-9734-4599-B2FB-C6353D6AD1B8}" type="pres">
      <dgm:prSet presAssocID="{392065FB-9AF4-4436-8EE8-B089235CFC6A}" presName="Name5" presStyleLbl="vennNode1" presStyleIdx="0" presStyleCnt="10">
        <dgm:presLayoutVars>
          <dgm:bulletEnabled val="1"/>
        </dgm:presLayoutVars>
      </dgm:prSet>
      <dgm:spPr/>
    </dgm:pt>
    <dgm:pt modelId="{A1C5236F-0C19-4DDC-929C-65EEC04E7CAC}" type="pres">
      <dgm:prSet presAssocID="{775186D2-9A95-4CCB-B9B8-0F285EC5B09D}" presName="space" presStyleCnt="0"/>
      <dgm:spPr/>
    </dgm:pt>
    <dgm:pt modelId="{C93E8E6D-62A2-467F-9951-C94CCDB21E45}" type="pres">
      <dgm:prSet presAssocID="{180B7E09-DB72-43CB-9890-E3551E1DAE82}" presName="Name5" presStyleLbl="vennNode1" presStyleIdx="1" presStyleCnt="10">
        <dgm:presLayoutVars>
          <dgm:bulletEnabled val="1"/>
        </dgm:presLayoutVars>
      </dgm:prSet>
      <dgm:spPr/>
    </dgm:pt>
    <dgm:pt modelId="{EFDD40C5-2608-4E21-ABF7-62120D124174}" type="pres">
      <dgm:prSet presAssocID="{A2309E6E-0918-4ADA-9FA9-AE684121CE3E}" presName="space" presStyleCnt="0"/>
      <dgm:spPr/>
    </dgm:pt>
    <dgm:pt modelId="{D83067F9-B108-49C8-A8A2-6CCA00F5BB74}" type="pres">
      <dgm:prSet presAssocID="{5EB5B9A7-FD99-422C-B093-C2DBBB8015A5}" presName="Name5" presStyleLbl="vennNode1" presStyleIdx="2" presStyleCnt="10">
        <dgm:presLayoutVars>
          <dgm:bulletEnabled val="1"/>
        </dgm:presLayoutVars>
      </dgm:prSet>
      <dgm:spPr/>
    </dgm:pt>
    <dgm:pt modelId="{8E597C8B-DC67-4538-BBE2-BDAE7A20D953}" type="pres">
      <dgm:prSet presAssocID="{76212212-8030-446D-96D6-89A097386FAC}" presName="space" presStyleCnt="0"/>
      <dgm:spPr/>
    </dgm:pt>
    <dgm:pt modelId="{59914462-11EC-41EE-9E31-E24E87E2D84B}" type="pres">
      <dgm:prSet presAssocID="{9B028A34-0E85-4D70-9921-A143350E272A}" presName="Name5" presStyleLbl="vennNode1" presStyleIdx="3" presStyleCnt="10">
        <dgm:presLayoutVars>
          <dgm:bulletEnabled val="1"/>
        </dgm:presLayoutVars>
      </dgm:prSet>
      <dgm:spPr/>
    </dgm:pt>
    <dgm:pt modelId="{3C912D35-92D8-461E-8BD2-609BE0362678}" type="pres">
      <dgm:prSet presAssocID="{B5F2B8B2-4AC5-4AA4-B9FC-8A8C9C7F77F2}" presName="space" presStyleCnt="0"/>
      <dgm:spPr/>
    </dgm:pt>
    <dgm:pt modelId="{1D114DDD-1D01-438C-AD19-0271878349C1}" type="pres">
      <dgm:prSet presAssocID="{90D3646A-72BB-42FE-BAC9-89F4EB0EB26D}" presName="Name5" presStyleLbl="vennNode1" presStyleIdx="4" presStyleCnt="10">
        <dgm:presLayoutVars>
          <dgm:bulletEnabled val="1"/>
        </dgm:presLayoutVars>
      </dgm:prSet>
      <dgm:spPr/>
    </dgm:pt>
    <dgm:pt modelId="{0821A500-1150-4BFC-B97C-B77E5A2DB97D}" type="pres">
      <dgm:prSet presAssocID="{510062F5-5FCD-4FFE-B94F-2488795C913D}" presName="space" presStyleCnt="0"/>
      <dgm:spPr/>
    </dgm:pt>
    <dgm:pt modelId="{41EF74CD-353C-4DE2-9DBD-9C009C465434}" type="pres">
      <dgm:prSet presAssocID="{82168C70-4FD0-4C84-AB4A-7493462859B6}" presName="Name5" presStyleLbl="vennNode1" presStyleIdx="5" presStyleCnt="10" custLinFactNeighborX="5975">
        <dgm:presLayoutVars>
          <dgm:bulletEnabled val="1"/>
        </dgm:presLayoutVars>
      </dgm:prSet>
      <dgm:spPr/>
    </dgm:pt>
    <dgm:pt modelId="{29116B66-59D9-48FA-8656-68DE6EA9AF3F}" type="pres">
      <dgm:prSet presAssocID="{B9A4E6E8-56D2-4CD2-9A50-FF7F013E3AE7}" presName="space" presStyleCnt="0"/>
      <dgm:spPr/>
    </dgm:pt>
    <dgm:pt modelId="{C07AAD05-D70D-4D20-ACBF-CE9F22C61108}" type="pres">
      <dgm:prSet presAssocID="{2DFB34D2-E624-4658-B9EC-9FFDD99876FD}" presName="Name5" presStyleLbl="vennNode1" presStyleIdx="6" presStyleCnt="10">
        <dgm:presLayoutVars>
          <dgm:bulletEnabled val="1"/>
        </dgm:presLayoutVars>
      </dgm:prSet>
      <dgm:spPr/>
    </dgm:pt>
    <dgm:pt modelId="{4B343939-71C0-413D-A424-57CE4514079D}" type="pres">
      <dgm:prSet presAssocID="{F7A448FD-5B90-405A-B2B0-6D777C7DA2D1}" presName="space" presStyleCnt="0"/>
      <dgm:spPr/>
    </dgm:pt>
    <dgm:pt modelId="{9189BF8A-2EC3-47C5-982B-E818619D13B1}" type="pres">
      <dgm:prSet presAssocID="{A8970B56-16D9-4674-8BBF-F8F71F3672A9}" presName="Name5" presStyleLbl="vennNode1" presStyleIdx="7" presStyleCnt="10">
        <dgm:presLayoutVars>
          <dgm:bulletEnabled val="1"/>
        </dgm:presLayoutVars>
      </dgm:prSet>
      <dgm:spPr/>
    </dgm:pt>
    <dgm:pt modelId="{F4D2F505-C253-406E-B83B-8CEA79AD0043}" type="pres">
      <dgm:prSet presAssocID="{B10043CD-BF7A-4163-8D13-8664343F4B9B}" presName="space" presStyleCnt="0"/>
      <dgm:spPr/>
    </dgm:pt>
    <dgm:pt modelId="{C9C82155-B93E-4F0B-8803-98385FB5FF6E}" type="pres">
      <dgm:prSet presAssocID="{4FB71984-3A92-472A-A591-74298B034E1A}" presName="Name5" presStyleLbl="vennNode1" presStyleIdx="8" presStyleCnt="10">
        <dgm:presLayoutVars>
          <dgm:bulletEnabled val="1"/>
        </dgm:presLayoutVars>
      </dgm:prSet>
      <dgm:spPr/>
    </dgm:pt>
    <dgm:pt modelId="{9446643A-BD6A-4045-8BC4-83C63B517CD8}" type="pres">
      <dgm:prSet presAssocID="{27B31118-EBEE-4051-89C7-D32B6ADA9D38}" presName="space" presStyleCnt="0"/>
      <dgm:spPr/>
    </dgm:pt>
    <dgm:pt modelId="{061A6B90-AA7C-4631-9295-3558491BCE94}" type="pres">
      <dgm:prSet presAssocID="{0C4AAAFD-D03B-4074-9061-FDF30FF81869}" presName="Name5" presStyleLbl="vennNode1" presStyleIdx="9" presStyleCnt="10">
        <dgm:presLayoutVars>
          <dgm:bulletEnabled val="1"/>
        </dgm:presLayoutVars>
      </dgm:prSet>
      <dgm:spPr/>
    </dgm:pt>
  </dgm:ptLst>
  <dgm:cxnLst>
    <dgm:cxn modelId="{795E2700-2516-418D-B58A-3DEF5C6C8BB8}" type="presOf" srcId="{180B7E09-DB72-43CB-9890-E3551E1DAE82}" destId="{C93E8E6D-62A2-467F-9951-C94CCDB21E45}" srcOrd="0" destOrd="0" presId="urn:microsoft.com/office/officeart/2005/8/layout/venn3"/>
    <dgm:cxn modelId="{1B77C404-D0A9-42AD-9233-EF72BE674E2F}" srcId="{B190C8E3-C09C-4E92-97D6-3169EEDCFEB2}" destId="{A8970B56-16D9-4674-8BBF-F8F71F3672A9}" srcOrd="7" destOrd="0" parTransId="{0FB646F8-6A29-48B5-BBEA-7E4488F201D8}" sibTransId="{B10043CD-BF7A-4163-8D13-8664343F4B9B}"/>
    <dgm:cxn modelId="{525CD60B-1E47-4257-9607-7570C57732AF}" type="presOf" srcId="{9B028A34-0E85-4D70-9921-A143350E272A}" destId="{59914462-11EC-41EE-9E31-E24E87E2D84B}" srcOrd="0" destOrd="0" presId="urn:microsoft.com/office/officeart/2005/8/layout/venn3"/>
    <dgm:cxn modelId="{70DA3E1A-08CD-4222-950C-55842238A116}" type="presOf" srcId="{4FB71984-3A92-472A-A591-74298B034E1A}" destId="{C9C82155-B93E-4F0B-8803-98385FB5FF6E}" srcOrd="0" destOrd="0" presId="urn:microsoft.com/office/officeart/2005/8/layout/venn3"/>
    <dgm:cxn modelId="{81A93824-FA0A-4E67-A390-1CAC5A632190}" type="presOf" srcId="{82168C70-4FD0-4C84-AB4A-7493462859B6}" destId="{41EF74CD-353C-4DE2-9DBD-9C009C465434}" srcOrd="0" destOrd="0" presId="urn:microsoft.com/office/officeart/2005/8/layout/venn3"/>
    <dgm:cxn modelId="{4D758737-8854-4BF6-8F50-29190EE0FE95}" srcId="{B190C8E3-C09C-4E92-97D6-3169EEDCFEB2}" destId="{90D3646A-72BB-42FE-BAC9-89F4EB0EB26D}" srcOrd="4" destOrd="0" parTransId="{F3710135-17AE-4A46-A3DA-7DB30867E5FE}" sibTransId="{510062F5-5FCD-4FFE-B94F-2488795C913D}"/>
    <dgm:cxn modelId="{23DAD637-A30F-4363-87BD-3918F303D260}" srcId="{B190C8E3-C09C-4E92-97D6-3169EEDCFEB2}" destId="{180B7E09-DB72-43CB-9890-E3551E1DAE82}" srcOrd="1" destOrd="0" parTransId="{1A8AEC8E-4C63-441D-BFA6-0632CDA715D4}" sibTransId="{A2309E6E-0918-4ADA-9FA9-AE684121CE3E}"/>
    <dgm:cxn modelId="{AF846961-E239-4E5A-B623-AF9798FBAC55}" type="presOf" srcId="{0C4AAAFD-D03B-4074-9061-FDF30FF81869}" destId="{061A6B90-AA7C-4631-9295-3558491BCE94}" srcOrd="0" destOrd="0" presId="urn:microsoft.com/office/officeart/2005/8/layout/venn3"/>
    <dgm:cxn modelId="{41AD8F42-8E3C-4F32-8EBC-1D1F04E36B7C}" type="presOf" srcId="{392065FB-9AF4-4436-8EE8-B089235CFC6A}" destId="{C41BFA98-9734-4599-B2FB-C6353D6AD1B8}" srcOrd="0" destOrd="0" presId="urn:microsoft.com/office/officeart/2005/8/layout/venn3"/>
    <dgm:cxn modelId="{31B26443-EB85-45E1-A63D-AC464945DAAA}" type="presOf" srcId="{B190C8E3-C09C-4E92-97D6-3169EEDCFEB2}" destId="{F0B55DBD-1D18-48DE-AD5F-7DCA84DC1B8E}" srcOrd="0" destOrd="0" presId="urn:microsoft.com/office/officeart/2005/8/layout/venn3"/>
    <dgm:cxn modelId="{1FE0B74A-2D7E-4355-8DC3-737B59FD905A}" srcId="{B190C8E3-C09C-4E92-97D6-3169EEDCFEB2}" destId="{4FB71984-3A92-472A-A591-74298B034E1A}" srcOrd="8" destOrd="0" parTransId="{B44E1CCB-E03B-4894-8A5B-823FB3C37660}" sibTransId="{27B31118-EBEE-4051-89C7-D32B6ADA9D38}"/>
    <dgm:cxn modelId="{91641AB1-08D0-4282-AA68-F195D72BA37D}" type="presOf" srcId="{90D3646A-72BB-42FE-BAC9-89F4EB0EB26D}" destId="{1D114DDD-1D01-438C-AD19-0271878349C1}" srcOrd="0" destOrd="0" presId="urn:microsoft.com/office/officeart/2005/8/layout/venn3"/>
    <dgm:cxn modelId="{4C6561B1-9B91-48F5-96BE-3EEA38F46889}" srcId="{B190C8E3-C09C-4E92-97D6-3169EEDCFEB2}" destId="{0C4AAAFD-D03B-4074-9061-FDF30FF81869}" srcOrd="9" destOrd="0" parTransId="{7A08BA20-7881-4E1E-9EDD-B3BDB1DD0F5C}" sibTransId="{6E0B39CD-8E50-48A6-947D-B31AFBFB11FE}"/>
    <dgm:cxn modelId="{97C346C3-2FE2-4846-83D3-12963D3EAC89}" srcId="{B190C8E3-C09C-4E92-97D6-3169EEDCFEB2}" destId="{82168C70-4FD0-4C84-AB4A-7493462859B6}" srcOrd="5" destOrd="0" parTransId="{C6EB408C-AB13-4CB5-AC0C-82EFA6980737}" sibTransId="{B9A4E6E8-56D2-4CD2-9A50-FF7F013E3AE7}"/>
    <dgm:cxn modelId="{71BC7BC9-76DA-4C9C-B3CE-0AA7D381B114}" type="presOf" srcId="{5EB5B9A7-FD99-422C-B093-C2DBBB8015A5}" destId="{D83067F9-B108-49C8-A8A2-6CCA00F5BB74}" srcOrd="0" destOrd="0" presId="urn:microsoft.com/office/officeart/2005/8/layout/venn3"/>
    <dgm:cxn modelId="{649BBECB-0695-4737-885F-835E9F01677C}" srcId="{B190C8E3-C09C-4E92-97D6-3169EEDCFEB2}" destId="{2DFB34D2-E624-4658-B9EC-9FFDD99876FD}" srcOrd="6" destOrd="0" parTransId="{C939B00D-FB52-4ED7-9FF1-58365C0F3B2E}" sibTransId="{F7A448FD-5B90-405A-B2B0-6D777C7DA2D1}"/>
    <dgm:cxn modelId="{A27F19E3-4297-445B-8A42-9B1BCEC9CD74}" srcId="{B190C8E3-C09C-4E92-97D6-3169EEDCFEB2}" destId="{9B028A34-0E85-4D70-9921-A143350E272A}" srcOrd="3" destOrd="0" parTransId="{649915F8-026D-4018-9F19-182D40A52816}" sibTransId="{B5F2B8B2-4AC5-4AA4-B9FC-8A8C9C7F77F2}"/>
    <dgm:cxn modelId="{82BD49E4-8D41-43F8-B90D-875482528FC9}" srcId="{B190C8E3-C09C-4E92-97D6-3169EEDCFEB2}" destId="{392065FB-9AF4-4436-8EE8-B089235CFC6A}" srcOrd="0" destOrd="0" parTransId="{3D85F60C-0507-45C8-8FC5-59B10295431C}" sibTransId="{775186D2-9A95-4CCB-B9B8-0F285EC5B09D}"/>
    <dgm:cxn modelId="{12FC55E5-BA83-4890-82C7-A2A546EF8979}" type="presOf" srcId="{A8970B56-16D9-4674-8BBF-F8F71F3672A9}" destId="{9189BF8A-2EC3-47C5-982B-E818619D13B1}" srcOrd="0" destOrd="0" presId="urn:microsoft.com/office/officeart/2005/8/layout/venn3"/>
    <dgm:cxn modelId="{50863AE8-5025-47F8-89B9-86BF425FF5F2}" type="presOf" srcId="{2DFB34D2-E624-4658-B9EC-9FFDD99876FD}" destId="{C07AAD05-D70D-4D20-ACBF-CE9F22C61108}" srcOrd="0" destOrd="0" presId="urn:microsoft.com/office/officeart/2005/8/layout/venn3"/>
    <dgm:cxn modelId="{D91501F9-46C8-43A3-8826-0AC9EC53AC80}" srcId="{B190C8E3-C09C-4E92-97D6-3169EEDCFEB2}" destId="{5EB5B9A7-FD99-422C-B093-C2DBBB8015A5}" srcOrd="2" destOrd="0" parTransId="{BEAD22F1-74D2-42B7-864C-58973F41213A}" sibTransId="{76212212-8030-446D-96D6-89A097386FAC}"/>
    <dgm:cxn modelId="{4CDC8377-543C-4FD8-81CA-E02AC33C2AB0}" type="presParOf" srcId="{F0B55DBD-1D18-48DE-AD5F-7DCA84DC1B8E}" destId="{C41BFA98-9734-4599-B2FB-C6353D6AD1B8}" srcOrd="0" destOrd="0" presId="urn:microsoft.com/office/officeart/2005/8/layout/venn3"/>
    <dgm:cxn modelId="{A684769E-25DE-4547-8829-E18F2ED5CB60}" type="presParOf" srcId="{F0B55DBD-1D18-48DE-AD5F-7DCA84DC1B8E}" destId="{A1C5236F-0C19-4DDC-929C-65EEC04E7CAC}" srcOrd="1" destOrd="0" presId="urn:microsoft.com/office/officeart/2005/8/layout/venn3"/>
    <dgm:cxn modelId="{D1EA7F09-9973-4BBB-AA9D-6A0415AF2F9D}" type="presParOf" srcId="{F0B55DBD-1D18-48DE-AD5F-7DCA84DC1B8E}" destId="{C93E8E6D-62A2-467F-9951-C94CCDB21E45}" srcOrd="2" destOrd="0" presId="urn:microsoft.com/office/officeart/2005/8/layout/venn3"/>
    <dgm:cxn modelId="{2FABFFE6-BD88-43FE-B586-D7703C27B483}" type="presParOf" srcId="{F0B55DBD-1D18-48DE-AD5F-7DCA84DC1B8E}" destId="{EFDD40C5-2608-4E21-ABF7-62120D124174}" srcOrd="3" destOrd="0" presId="urn:microsoft.com/office/officeart/2005/8/layout/venn3"/>
    <dgm:cxn modelId="{891B6738-278D-4F18-9137-F293FBFB5D9D}" type="presParOf" srcId="{F0B55DBD-1D18-48DE-AD5F-7DCA84DC1B8E}" destId="{D83067F9-B108-49C8-A8A2-6CCA00F5BB74}" srcOrd="4" destOrd="0" presId="urn:microsoft.com/office/officeart/2005/8/layout/venn3"/>
    <dgm:cxn modelId="{C4EC3434-A59A-4EE2-AD13-1A45186F5401}" type="presParOf" srcId="{F0B55DBD-1D18-48DE-AD5F-7DCA84DC1B8E}" destId="{8E597C8B-DC67-4538-BBE2-BDAE7A20D953}" srcOrd="5" destOrd="0" presId="urn:microsoft.com/office/officeart/2005/8/layout/venn3"/>
    <dgm:cxn modelId="{DCC13276-F6BE-4260-9844-ACAF48FA840C}" type="presParOf" srcId="{F0B55DBD-1D18-48DE-AD5F-7DCA84DC1B8E}" destId="{59914462-11EC-41EE-9E31-E24E87E2D84B}" srcOrd="6" destOrd="0" presId="urn:microsoft.com/office/officeart/2005/8/layout/venn3"/>
    <dgm:cxn modelId="{3879361C-4C83-4ED8-946F-07815350D4C9}" type="presParOf" srcId="{F0B55DBD-1D18-48DE-AD5F-7DCA84DC1B8E}" destId="{3C912D35-92D8-461E-8BD2-609BE0362678}" srcOrd="7" destOrd="0" presId="urn:microsoft.com/office/officeart/2005/8/layout/venn3"/>
    <dgm:cxn modelId="{1141EFF3-E49F-40DC-932D-42F2572E557D}" type="presParOf" srcId="{F0B55DBD-1D18-48DE-AD5F-7DCA84DC1B8E}" destId="{1D114DDD-1D01-438C-AD19-0271878349C1}" srcOrd="8" destOrd="0" presId="urn:microsoft.com/office/officeart/2005/8/layout/venn3"/>
    <dgm:cxn modelId="{B2314AD7-5F00-42AB-A980-28CDB21DEEFD}" type="presParOf" srcId="{F0B55DBD-1D18-48DE-AD5F-7DCA84DC1B8E}" destId="{0821A500-1150-4BFC-B97C-B77E5A2DB97D}" srcOrd="9" destOrd="0" presId="urn:microsoft.com/office/officeart/2005/8/layout/venn3"/>
    <dgm:cxn modelId="{70E9A832-BAC8-4B2D-AA24-B84C83216274}" type="presParOf" srcId="{F0B55DBD-1D18-48DE-AD5F-7DCA84DC1B8E}" destId="{41EF74CD-353C-4DE2-9DBD-9C009C465434}" srcOrd="10" destOrd="0" presId="urn:microsoft.com/office/officeart/2005/8/layout/venn3"/>
    <dgm:cxn modelId="{BF32E71E-9E7B-4BB7-9C9A-BFD6EF2648EB}" type="presParOf" srcId="{F0B55DBD-1D18-48DE-AD5F-7DCA84DC1B8E}" destId="{29116B66-59D9-48FA-8656-68DE6EA9AF3F}" srcOrd="11" destOrd="0" presId="urn:microsoft.com/office/officeart/2005/8/layout/venn3"/>
    <dgm:cxn modelId="{C56E9ECC-F4F6-4E5F-A901-95857E9AD44F}" type="presParOf" srcId="{F0B55DBD-1D18-48DE-AD5F-7DCA84DC1B8E}" destId="{C07AAD05-D70D-4D20-ACBF-CE9F22C61108}" srcOrd="12" destOrd="0" presId="urn:microsoft.com/office/officeart/2005/8/layout/venn3"/>
    <dgm:cxn modelId="{CE863D00-19BE-47AA-AF10-4B504E49C4C4}" type="presParOf" srcId="{F0B55DBD-1D18-48DE-AD5F-7DCA84DC1B8E}" destId="{4B343939-71C0-413D-A424-57CE4514079D}" srcOrd="13" destOrd="0" presId="urn:microsoft.com/office/officeart/2005/8/layout/venn3"/>
    <dgm:cxn modelId="{098F48F9-2B5B-4EE5-AE0A-C71CD6523D45}" type="presParOf" srcId="{F0B55DBD-1D18-48DE-AD5F-7DCA84DC1B8E}" destId="{9189BF8A-2EC3-47C5-982B-E818619D13B1}" srcOrd="14" destOrd="0" presId="urn:microsoft.com/office/officeart/2005/8/layout/venn3"/>
    <dgm:cxn modelId="{9CD1E07B-337C-4C09-B1F2-AC67A5BBA2CC}" type="presParOf" srcId="{F0B55DBD-1D18-48DE-AD5F-7DCA84DC1B8E}" destId="{F4D2F505-C253-406E-B83B-8CEA79AD0043}" srcOrd="15" destOrd="0" presId="urn:microsoft.com/office/officeart/2005/8/layout/venn3"/>
    <dgm:cxn modelId="{0669D25A-9B33-43BD-A621-376C7FADF0FF}" type="presParOf" srcId="{F0B55DBD-1D18-48DE-AD5F-7DCA84DC1B8E}" destId="{C9C82155-B93E-4F0B-8803-98385FB5FF6E}" srcOrd="16" destOrd="0" presId="urn:microsoft.com/office/officeart/2005/8/layout/venn3"/>
    <dgm:cxn modelId="{1A28B455-0B81-42CA-BE2D-D272C940C01F}" type="presParOf" srcId="{F0B55DBD-1D18-48DE-AD5F-7DCA84DC1B8E}" destId="{9446643A-BD6A-4045-8BC4-83C63B517CD8}" srcOrd="17" destOrd="0" presId="urn:microsoft.com/office/officeart/2005/8/layout/venn3"/>
    <dgm:cxn modelId="{4C35B37F-45A7-4F6F-8DB7-8A7E8581BFA5}" type="presParOf" srcId="{F0B55DBD-1D18-48DE-AD5F-7DCA84DC1B8E}" destId="{061A6B90-AA7C-4631-9295-3558491BCE94}" srcOrd="1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F7DB61-C5B9-4790-B701-D63E4A7F202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ACE50C-FF21-4188-9994-B5BD58729705}">
      <dgm:prSet phldrT="[Text]" custT="1"/>
      <dgm:spPr>
        <a:solidFill>
          <a:srgbClr val="1C809D"/>
        </a:solidFill>
      </dgm:spPr>
      <dgm:t>
        <a:bodyPr/>
        <a:lstStyle/>
        <a:p>
          <a:r>
            <a:rPr lang="en-US" sz="1100">
              <a:latin typeface="Arial" panose="020B0604020202020204" pitchFamily="34" charset="0"/>
              <a:cs typeface="Arial" panose="020B0604020202020204" pitchFamily="34" charset="0"/>
            </a:rPr>
            <a:t>Member</a:t>
          </a:r>
        </a:p>
      </dgm:t>
    </dgm:pt>
    <dgm:pt modelId="{C5ABBCEF-6CD5-45CE-89DB-2A0254BD5A1C}" type="parTrans" cxnId="{B876F0F7-A7D1-42FF-B286-22FC0CEEE2C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5BA75-739C-4AD0-AFC5-3E7C28CDE998}" type="sibTrans" cxnId="{B876F0F7-A7D1-42FF-B286-22FC0CEEE2C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10CE3-C3A8-4390-8195-070CDFB05839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Primary Care Provider</a:t>
          </a:r>
        </a:p>
      </dgm:t>
    </dgm:pt>
    <dgm:pt modelId="{F3FD15CD-BB23-4EC8-8E18-07C872B60A6C}" type="parTrans" cxnId="{85A4744D-3091-4870-BB63-9DCC3B19E7C4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70D79-8B4C-4431-898D-A8190DEAD93B}" type="sibTrans" cxnId="{85A4744D-3091-4870-BB63-9DCC3B19E7C4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C1AB3-9823-4256-9C26-397C7591C591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Case Manager</a:t>
          </a:r>
        </a:p>
      </dgm:t>
    </dgm:pt>
    <dgm:pt modelId="{95F4937F-FF9C-432D-88E4-B8A4ABE1BF5B}" type="parTrans" cxnId="{6689E80E-7209-43C4-AB49-C7613968DD0A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2F0DC-2AC7-428C-A627-D27545057180}" type="sibTrans" cxnId="{6689E80E-7209-43C4-AB49-C7613968DD0A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867AF-AADE-41BF-A40C-6236B252B5FA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Caregiver</a:t>
          </a:r>
        </a:p>
      </dgm:t>
    </dgm:pt>
    <dgm:pt modelId="{B2D90C0C-82A3-40FE-83B7-607032BC3CF5}" type="parTrans" cxnId="{0621C28C-9F14-4A39-ADB6-EDDC3C4CFBC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11B14-49F7-4BA2-8A4F-55F639D8331A}" type="sibTrans" cxnId="{0621C28C-9F14-4A39-ADB6-EDDC3C4CFBC5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53E60-EEB1-45DE-934D-EB4FE87964EF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Specialty Provider</a:t>
          </a:r>
        </a:p>
      </dgm:t>
    </dgm:pt>
    <dgm:pt modelId="{53376668-781B-4AD1-BB06-CEA68A2C8194}" type="parTrans" cxnId="{EC9BE2CC-DDF4-49E4-878C-F5768B50B2C2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37C90-CCE1-4C34-941E-BDEC4BD307B3}" type="sibTrans" cxnId="{EC9BE2CC-DDF4-49E4-878C-F5768B50B2C2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59CFAB-D084-41D2-AC2F-1DCAF7EC517F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Family</a:t>
          </a:r>
        </a:p>
      </dgm:t>
    </dgm:pt>
    <dgm:pt modelId="{3EBC64E5-014C-42BD-9C02-D8E03F8E7122}" type="parTrans" cxnId="{7016DC7E-3CC5-4FBB-85A9-225D4FEDB333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6FBFCB-B63A-48C2-998F-0E37A0A72546}" type="sibTrans" cxnId="{7016DC7E-3CC5-4FBB-85A9-225D4FEDB333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AB6401-FC09-440A-97E3-FBC43BCBB2A8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Mental Health Provider</a:t>
          </a:r>
        </a:p>
      </dgm:t>
    </dgm:pt>
    <dgm:pt modelId="{50B4A5E3-9D5C-4FB0-B0C1-351733C9A7CB}" type="parTrans" cxnId="{2696EBF0-8A29-4BCA-A45F-670BE4A7FB27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650B56-D0DD-4004-BAA6-DF45F044ABD5}" type="sibTrans" cxnId="{2696EBF0-8A29-4BCA-A45F-670BE4A7FB27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D6032-89AE-43B2-93F8-C9DB6862A2E9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Pharmacist</a:t>
          </a:r>
        </a:p>
      </dgm:t>
    </dgm:pt>
    <dgm:pt modelId="{D6F232EF-F81E-4C95-B36D-8FDFCFB2F773}" type="parTrans" cxnId="{5108146D-B67F-4C23-B890-65E489C1485E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0D294-2977-4D97-B526-31260CA62877}" type="sibTrans" cxnId="{5108146D-B67F-4C23-B890-65E489C1485E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5A4AB7-32D5-4934-ACA1-CB8E4C0B7E58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Physical, Speech, Occupational Therapist</a:t>
          </a:r>
        </a:p>
      </dgm:t>
    </dgm:pt>
    <dgm:pt modelId="{C9B22D63-84DC-4401-8ABF-1143C02357A1}" type="parTrans" cxnId="{3AC145FF-7937-44CA-8F21-D694ECBB11B5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CB370B-ED3F-4C49-B80B-CEBB031B51F2}" type="sibTrans" cxnId="{3AC145FF-7937-44CA-8F21-D694ECBB11B5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0B642-84A6-48B3-9621-1FEE0BFB2A3B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Dietician</a:t>
          </a:r>
        </a:p>
      </dgm:t>
    </dgm:pt>
    <dgm:pt modelId="{9A64E5D6-1077-4E80-B6FB-4485B13047A7}" type="parTrans" cxnId="{47284BB9-ECB2-4F08-811A-18886D8C316B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83CF2-1246-4BA5-9D2E-7E006F7AB94C}" type="sibTrans" cxnId="{47284BB9-ECB2-4F08-811A-18886D8C316B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B3376-E0E1-4566-9D26-63BD559DEC9F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Community Health Worker</a:t>
          </a:r>
        </a:p>
      </dgm:t>
    </dgm:pt>
    <dgm:pt modelId="{C4B1CB66-FD38-4891-94E5-DD21167C06F8}" type="parTrans" cxnId="{BB0B45BA-A1BF-48F6-AEB5-BC1CD10B9E90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C6810-FF10-440D-94A9-8E080ECCC914}" type="sibTrans" cxnId="{BB0B45BA-A1BF-48F6-AEB5-BC1CD10B9E90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04D98-76B9-4942-88CF-A7F1DA92CAB5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 dirty="0">
              <a:latin typeface="Arial" panose="020B0604020202020204" pitchFamily="34" charset="0"/>
              <a:cs typeface="Arial" panose="020B0604020202020204" pitchFamily="34" charset="0"/>
            </a:rPr>
            <a:t>Psychiatry</a:t>
          </a:r>
        </a:p>
      </dgm:t>
    </dgm:pt>
    <dgm:pt modelId="{D50257C5-9F5A-4973-A2F5-FD8BF1D1193C}" type="parTrans" cxnId="{B512B944-C1AA-4933-B905-4D04B13D2CD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63A637-C9BD-427A-8367-76B5751D524B}" type="sibTrans" cxnId="{B512B944-C1AA-4933-B905-4D04B13D2CDD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7D447-7BAF-408D-B616-0E988CDB8B75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700">
              <a:latin typeface="Arial" panose="020B0604020202020204" pitchFamily="34" charset="0"/>
              <a:cs typeface="Arial" panose="020B0604020202020204" pitchFamily="34" charset="0"/>
            </a:rPr>
            <a:t>Others as Assigned by Member</a:t>
          </a:r>
        </a:p>
      </dgm:t>
    </dgm:pt>
    <dgm:pt modelId="{02D843F9-D2D5-4550-B978-7BC2494F891D}" type="parTrans" cxnId="{70B9833C-663F-47D5-BCD6-AE9E31E61A0D}">
      <dgm:prSet/>
      <dgm:spPr/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B29A0-96D2-4F10-8BDD-0D5C46013419}" type="sibTrans" cxnId="{70B9833C-663F-47D5-BCD6-AE9E31E61A0D}">
      <dgm:prSet/>
      <dgm:spPr>
        <a:solidFill>
          <a:srgbClr val="1C809D"/>
        </a:solidFill>
      </dgm:spPr>
      <dgm:t>
        <a:bodyPr/>
        <a:lstStyle/>
        <a:p>
          <a:endParaRPr lang="en-U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007D1-7CF7-47B8-A3BB-B945DED0641B}" type="pres">
      <dgm:prSet presAssocID="{CEF7DB61-C5B9-4790-B701-D63E4A7F202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6A1EBD-D57A-4A58-BE37-EE47F375E63E}" type="pres">
      <dgm:prSet presAssocID="{92ACE50C-FF21-4188-9994-B5BD58729705}" presName="centerShape" presStyleLbl="node0" presStyleIdx="0" presStyleCnt="1" custScaleX="118580" custScaleY="118580"/>
      <dgm:spPr/>
    </dgm:pt>
    <dgm:pt modelId="{50C3DC22-3D41-458F-B9AD-3C47B5CE8948}" type="pres">
      <dgm:prSet presAssocID="{52410CE3-C3A8-4390-8195-070CDFB05839}" presName="node" presStyleLbl="node1" presStyleIdx="0" presStyleCnt="12" custScaleX="123200" custScaleY="123200">
        <dgm:presLayoutVars>
          <dgm:bulletEnabled val="1"/>
        </dgm:presLayoutVars>
      </dgm:prSet>
      <dgm:spPr/>
    </dgm:pt>
    <dgm:pt modelId="{AC55D829-265E-497D-B8C2-4D0872FECAD0}" type="pres">
      <dgm:prSet presAssocID="{52410CE3-C3A8-4390-8195-070CDFB05839}" presName="dummy" presStyleCnt="0"/>
      <dgm:spPr/>
    </dgm:pt>
    <dgm:pt modelId="{43D57135-CF3A-4977-8B7C-994F3E671988}" type="pres">
      <dgm:prSet presAssocID="{0D670D79-8B4C-4431-898D-A8190DEAD93B}" presName="sibTrans" presStyleLbl="sibTrans2D1" presStyleIdx="0" presStyleCnt="12"/>
      <dgm:spPr/>
    </dgm:pt>
    <dgm:pt modelId="{F4B6E226-239A-48D1-AF2B-598E40307B5D}" type="pres">
      <dgm:prSet presAssocID="{136C1AB3-9823-4256-9C26-397C7591C591}" presName="node" presStyleLbl="node1" presStyleIdx="1" presStyleCnt="12" custScaleX="123200" custScaleY="123200">
        <dgm:presLayoutVars>
          <dgm:bulletEnabled val="1"/>
        </dgm:presLayoutVars>
      </dgm:prSet>
      <dgm:spPr/>
    </dgm:pt>
    <dgm:pt modelId="{4CF502D3-C7A3-48B4-8838-A93D601B845D}" type="pres">
      <dgm:prSet presAssocID="{136C1AB3-9823-4256-9C26-397C7591C591}" presName="dummy" presStyleCnt="0"/>
      <dgm:spPr/>
    </dgm:pt>
    <dgm:pt modelId="{63C89D4A-B290-48CE-B250-1A92874F0EB2}" type="pres">
      <dgm:prSet presAssocID="{C472F0DC-2AC7-428C-A627-D27545057180}" presName="sibTrans" presStyleLbl="sibTrans2D1" presStyleIdx="1" presStyleCnt="12"/>
      <dgm:spPr/>
    </dgm:pt>
    <dgm:pt modelId="{AF95D615-D84D-4E64-9056-0BDD69A7EB0F}" type="pres">
      <dgm:prSet presAssocID="{8D5867AF-AADE-41BF-A40C-6236B252B5FA}" presName="node" presStyleLbl="node1" presStyleIdx="2" presStyleCnt="12" custScaleX="123200" custScaleY="123200">
        <dgm:presLayoutVars>
          <dgm:bulletEnabled val="1"/>
        </dgm:presLayoutVars>
      </dgm:prSet>
      <dgm:spPr/>
    </dgm:pt>
    <dgm:pt modelId="{10B0D533-6C7C-40BA-B03E-8E2459ECA6B8}" type="pres">
      <dgm:prSet presAssocID="{8D5867AF-AADE-41BF-A40C-6236B252B5FA}" presName="dummy" presStyleCnt="0"/>
      <dgm:spPr/>
    </dgm:pt>
    <dgm:pt modelId="{1D7639A2-EDF2-4E1B-BED6-DB91F6D81559}" type="pres">
      <dgm:prSet presAssocID="{5A211B14-49F7-4BA2-8A4F-55F639D8331A}" presName="sibTrans" presStyleLbl="sibTrans2D1" presStyleIdx="2" presStyleCnt="12"/>
      <dgm:spPr/>
    </dgm:pt>
    <dgm:pt modelId="{9B51C70C-06AE-488A-B6A0-06D9CB766183}" type="pres">
      <dgm:prSet presAssocID="{4D59CFAB-D084-41D2-AC2F-1DCAF7EC517F}" presName="node" presStyleLbl="node1" presStyleIdx="3" presStyleCnt="12" custScaleX="123200" custScaleY="123200">
        <dgm:presLayoutVars>
          <dgm:bulletEnabled val="1"/>
        </dgm:presLayoutVars>
      </dgm:prSet>
      <dgm:spPr/>
    </dgm:pt>
    <dgm:pt modelId="{88A519C1-1D86-4B30-8881-354DB4E63952}" type="pres">
      <dgm:prSet presAssocID="{4D59CFAB-D084-41D2-AC2F-1DCAF7EC517F}" presName="dummy" presStyleCnt="0"/>
      <dgm:spPr/>
    </dgm:pt>
    <dgm:pt modelId="{2D3BBD27-C4B7-4C80-AD6D-9AA7E7B75B6A}" type="pres">
      <dgm:prSet presAssocID="{426FBFCB-B63A-48C2-998F-0E37A0A72546}" presName="sibTrans" presStyleLbl="sibTrans2D1" presStyleIdx="3" presStyleCnt="12"/>
      <dgm:spPr/>
    </dgm:pt>
    <dgm:pt modelId="{E669EEE5-4821-4AE4-91AE-200F490C0F00}" type="pres">
      <dgm:prSet presAssocID="{B6AB6401-FC09-440A-97E3-FBC43BCBB2A8}" presName="node" presStyleLbl="node1" presStyleIdx="4" presStyleCnt="12" custScaleX="123200" custScaleY="123200">
        <dgm:presLayoutVars>
          <dgm:bulletEnabled val="1"/>
        </dgm:presLayoutVars>
      </dgm:prSet>
      <dgm:spPr/>
    </dgm:pt>
    <dgm:pt modelId="{5E93BB5A-622D-4E85-9235-5086DD07D5FE}" type="pres">
      <dgm:prSet presAssocID="{B6AB6401-FC09-440A-97E3-FBC43BCBB2A8}" presName="dummy" presStyleCnt="0"/>
      <dgm:spPr/>
    </dgm:pt>
    <dgm:pt modelId="{11B1BA6B-8013-4EDC-82FA-B206160819EA}" type="pres">
      <dgm:prSet presAssocID="{88650B56-D0DD-4004-BAA6-DF45F044ABD5}" presName="sibTrans" presStyleLbl="sibTrans2D1" presStyleIdx="4" presStyleCnt="12"/>
      <dgm:spPr/>
    </dgm:pt>
    <dgm:pt modelId="{C3923B14-DD41-42A6-8C5C-9F95228656BC}" type="pres">
      <dgm:prSet presAssocID="{56E53E60-EEB1-45DE-934D-EB4FE87964EF}" presName="node" presStyleLbl="node1" presStyleIdx="5" presStyleCnt="12" custScaleX="123200" custScaleY="123200">
        <dgm:presLayoutVars>
          <dgm:bulletEnabled val="1"/>
        </dgm:presLayoutVars>
      </dgm:prSet>
      <dgm:spPr/>
    </dgm:pt>
    <dgm:pt modelId="{BD34CE3D-145A-459D-BD09-81FB3A4CC181}" type="pres">
      <dgm:prSet presAssocID="{56E53E60-EEB1-45DE-934D-EB4FE87964EF}" presName="dummy" presStyleCnt="0"/>
      <dgm:spPr/>
    </dgm:pt>
    <dgm:pt modelId="{93FF2A19-BF2A-48C5-9DD0-69115931B5E8}" type="pres">
      <dgm:prSet presAssocID="{76537C90-CCE1-4C34-941E-BDEC4BD307B3}" presName="sibTrans" presStyleLbl="sibTrans2D1" presStyleIdx="5" presStyleCnt="12"/>
      <dgm:spPr/>
    </dgm:pt>
    <dgm:pt modelId="{8B80CA4D-32FB-4035-BCBF-45E2215DFD81}" type="pres">
      <dgm:prSet presAssocID="{213D6032-89AE-43B2-93F8-C9DB6862A2E9}" presName="node" presStyleLbl="node1" presStyleIdx="6" presStyleCnt="12" custScaleX="123200" custScaleY="123200">
        <dgm:presLayoutVars>
          <dgm:bulletEnabled val="1"/>
        </dgm:presLayoutVars>
      </dgm:prSet>
      <dgm:spPr/>
    </dgm:pt>
    <dgm:pt modelId="{D46FD7B6-CA3C-49DB-9193-66B0B163C857}" type="pres">
      <dgm:prSet presAssocID="{213D6032-89AE-43B2-93F8-C9DB6862A2E9}" presName="dummy" presStyleCnt="0"/>
      <dgm:spPr/>
    </dgm:pt>
    <dgm:pt modelId="{B715D334-840D-4000-8C5D-15010A0B4675}" type="pres">
      <dgm:prSet presAssocID="{D410D294-2977-4D97-B526-31260CA62877}" presName="sibTrans" presStyleLbl="sibTrans2D1" presStyleIdx="6" presStyleCnt="12"/>
      <dgm:spPr/>
    </dgm:pt>
    <dgm:pt modelId="{21D283A1-045F-4366-934B-BCCBBA4FA1AE}" type="pres">
      <dgm:prSet presAssocID="{DA5A4AB7-32D5-4934-ACA1-CB8E4C0B7E58}" presName="node" presStyleLbl="node1" presStyleIdx="7" presStyleCnt="12" custScaleX="123200" custScaleY="123200">
        <dgm:presLayoutVars>
          <dgm:bulletEnabled val="1"/>
        </dgm:presLayoutVars>
      </dgm:prSet>
      <dgm:spPr/>
    </dgm:pt>
    <dgm:pt modelId="{C0EFD1A6-14E2-40BC-A3E5-31F5B7CBD0AD}" type="pres">
      <dgm:prSet presAssocID="{DA5A4AB7-32D5-4934-ACA1-CB8E4C0B7E58}" presName="dummy" presStyleCnt="0"/>
      <dgm:spPr/>
    </dgm:pt>
    <dgm:pt modelId="{B9CB0267-2FA1-4EF5-871A-36706DDC5CA3}" type="pres">
      <dgm:prSet presAssocID="{33CB370B-ED3F-4C49-B80B-CEBB031B51F2}" presName="sibTrans" presStyleLbl="sibTrans2D1" presStyleIdx="7" presStyleCnt="12"/>
      <dgm:spPr/>
    </dgm:pt>
    <dgm:pt modelId="{12832C44-7B1B-4297-895E-505EDC4393A7}" type="pres">
      <dgm:prSet presAssocID="{C980B642-84A6-48B3-9621-1FEE0BFB2A3B}" presName="node" presStyleLbl="node1" presStyleIdx="8" presStyleCnt="12" custScaleX="123200" custScaleY="123200">
        <dgm:presLayoutVars>
          <dgm:bulletEnabled val="1"/>
        </dgm:presLayoutVars>
      </dgm:prSet>
      <dgm:spPr/>
    </dgm:pt>
    <dgm:pt modelId="{F857DADF-D200-401E-9876-F1A51DF601EA}" type="pres">
      <dgm:prSet presAssocID="{C980B642-84A6-48B3-9621-1FEE0BFB2A3B}" presName="dummy" presStyleCnt="0"/>
      <dgm:spPr/>
    </dgm:pt>
    <dgm:pt modelId="{EA8736D7-46AF-4172-B01E-FE135C645D18}" type="pres">
      <dgm:prSet presAssocID="{C2583CF2-1246-4BA5-9D2E-7E006F7AB94C}" presName="sibTrans" presStyleLbl="sibTrans2D1" presStyleIdx="8" presStyleCnt="12"/>
      <dgm:spPr/>
    </dgm:pt>
    <dgm:pt modelId="{E2D2511B-4042-47AF-A950-7C541F2783C6}" type="pres">
      <dgm:prSet presAssocID="{2EAB3376-E0E1-4566-9D26-63BD559DEC9F}" presName="node" presStyleLbl="node1" presStyleIdx="9" presStyleCnt="12" custScaleX="123200" custScaleY="123200">
        <dgm:presLayoutVars>
          <dgm:bulletEnabled val="1"/>
        </dgm:presLayoutVars>
      </dgm:prSet>
      <dgm:spPr/>
    </dgm:pt>
    <dgm:pt modelId="{3B4BA1DD-974D-42AC-80C6-0CE69D680A91}" type="pres">
      <dgm:prSet presAssocID="{2EAB3376-E0E1-4566-9D26-63BD559DEC9F}" presName="dummy" presStyleCnt="0"/>
      <dgm:spPr/>
    </dgm:pt>
    <dgm:pt modelId="{CD7884E4-5E67-4F8C-AAC7-CF04568320DA}" type="pres">
      <dgm:prSet presAssocID="{403C6810-FF10-440D-94A9-8E080ECCC914}" presName="sibTrans" presStyleLbl="sibTrans2D1" presStyleIdx="9" presStyleCnt="12"/>
      <dgm:spPr/>
    </dgm:pt>
    <dgm:pt modelId="{E0E800B8-10DF-41BA-92C2-25793B570BD7}" type="pres">
      <dgm:prSet presAssocID="{3D904D98-76B9-4942-88CF-A7F1DA92CAB5}" presName="node" presStyleLbl="node1" presStyleIdx="10" presStyleCnt="12" custScaleX="123200" custScaleY="123200">
        <dgm:presLayoutVars>
          <dgm:bulletEnabled val="1"/>
        </dgm:presLayoutVars>
      </dgm:prSet>
      <dgm:spPr/>
    </dgm:pt>
    <dgm:pt modelId="{99BF605C-CDE8-4535-BD27-B625434F9726}" type="pres">
      <dgm:prSet presAssocID="{3D904D98-76B9-4942-88CF-A7F1DA92CAB5}" presName="dummy" presStyleCnt="0"/>
      <dgm:spPr/>
    </dgm:pt>
    <dgm:pt modelId="{FA2B2CA8-86B3-4C0E-A286-F375ACB2B5F9}" type="pres">
      <dgm:prSet presAssocID="{C463A637-C9BD-427A-8367-76B5751D524B}" presName="sibTrans" presStyleLbl="sibTrans2D1" presStyleIdx="10" presStyleCnt="12"/>
      <dgm:spPr/>
    </dgm:pt>
    <dgm:pt modelId="{99EFDF03-F8C0-443D-A874-0660221DEDB5}" type="pres">
      <dgm:prSet presAssocID="{4A37D447-7BAF-408D-B616-0E988CDB8B75}" presName="node" presStyleLbl="node1" presStyleIdx="11" presStyleCnt="12" custScaleX="123200" custScaleY="123200">
        <dgm:presLayoutVars>
          <dgm:bulletEnabled val="1"/>
        </dgm:presLayoutVars>
      </dgm:prSet>
      <dgm:spPr/>
    </dgm:pt>
    <dgm:pt modelId="{95DA5D7A-C0F6-4A73-BBD7-6AB30A08E739}" type="pres">
      <dgm:prSet presAssocID="{4A37D447-7BAF-408D-B616-0E988CDB8B75}" presName="dummy" presStyleCnt="0"/>
      <dgm:spPr/>
    </dgm:pt>
    <dgm:pt modelId="{43EFB69E-1186-4A32-8D9A-411B654765B1}" type="pres">
      <dgm:prSet presAssocID="{01BB29A0-96D2-4F10-8BDD-0D5C46013419}" presName="sibTrans" presStyleLbl="sibTrans2D1" presStyleIdx="11" presStyleCnt="12"/>
      <dgm:spPr/>
    </dgm:pt>
  </dgm:ptLst>
  <dgm:cxnLst>
    <dgm:cxn modelId="{02135E0E-4E85-422B-B3DF-B00FF0FE2B4A}" type="presOf" srcId="{01BB29A0-96D2-4F10-8BDD-0D5C46013419}" destId="{43EFB69E-1186-4A32-8D9A-411B654765B1}" srcOrd="0" destOrd="0" presId="urn:microsoft.com/office/officeart/2005/8/layout/radial6"/>
    <dgm:cxn modelId="{6689E80E-7209-43C4-AB49-C7613968DD0A}" srcId="{92ACE50C-FF21-4188-9994-B5BD58729705}" destId="{136C1AB3-9823-4256-9C26-397C7591C591}" srcOrd="1" destOrd="0" parTransId="{95F4937F-FF9C-432D-88E4-B8A4ABE1BF5B}" sibTransId="{C472F0DC-2AC7-428C-A627-D27545057180}"/>
    <dgm:cxn modelId="{FDA2D617-D206-403A-B230-5C8BC1BBCAB2}" type="presOf" srcId="{DA5A4AB7-32D5-4934-ACA1-CB8E4C0B7E58}" destId="{21D283A1-045F-4366-934B-BCCBBA4FA1AE}" srcOrd="0" destOrd="0" presId="urn:microsoft.com/office/officeart/2005/8/layout/radial6"/>
    <dgm:cxn modelId="{EFCAF42C-FB33-4CB3-BCE9-D403CED4AD5F}" type="presOf" srcId="{426FBFCB-B63A-48C2-998F-0E37A0A72546}" destId="{2D3BBD27-C4B7-4C80-AD6D-9AA7E7B75B6A}" srcOrd="0" destOrd="0" presId="urn:microsoft.com/office/officeart/2005/8/layout/radial6"/>
    <dgm:cxn modelId="{4CE6D636-CB92-49BE-B782-69AA8E778BB4}" type="presOf" srcId="{CEF7DB61-C5B9-4790-B701-D63E4A7F2024}" destId="{789007D1-7CF7-47B8-A3BB-B945DED0641B}" srcOrd="0" destOrd="0" presId="urn:microsoft.com/office/officeart/2005/8/layout/radial6"/>
    <dgm:cxn modelId="{70B9833C-663F-47D5-BCD6-AE9E31E61A0D}" srcId="{92ACE50C-FF21-4188-9994-B5BD58729705}" destId="{4A37D447-7BAF-408D-B616-0E988CDB8B75}" srcOrd="11" destOrd="0" parTransId="{02D843F9-D2D5-4550-B978-7BC2494F891D}" sibTransId="{01BB29A0-96D2-4F10-8BDD-0D5C46013419}"/>
    <dgm:cxn modelId="{7BB6CC3D-775B-408C-8029-6EA4F1B5687E}" type="presOf" srcId="{C2583CF2-1246-4BA5-9D2E-7E006F7AB94C}" destId="{EA8736D7-46AF-4172-B01E-FE135C645D18}" srcOrd="0" destOrd="0" presId="urn:microsoft.com/office/officeart/2005/8/layout/radial6"/>
    <dgm:cxn modelId="{82DBC861-EF39-46E7-AA39-B54EA534C651}" type="presOf" srcId="{213D6032-89AE-43B2-93F8-C9DB6862A2E9}" destId="{8B80CA4D-32FB-4035-BCBF-45E2215DFD81}" srcOrd="0" destOrd="0" presId="urn:microsoft.com/office/officeart/2005/8/layout/radial6"/>
    <dgm:cxn modelId="{B512B944-C1AA-4933-B905-4D04B13D2CDD}" srcId="{92ACE50C-FF21-4188-9994-B5BD58729705}" destId="{3D904D98-76B9-4942-88CF-A7F1DA92CAB5}" srcOrd="10" destOrd="0" parTransId="{D50257C5-9F5A-4973-A2F5-FD8BF1D1193C}" sibTransId="{C463A637-C9BD-427A-8367-76B5751D524B}"/>
    <dgm:cxn modelId="{014B5067-8DD8-4218-B589-3F05C4AD6623}" type="presOf" srcId="{0D670D79-8B4C-4431-898D-A8190DEAD93B}" destId="{43D57135-CF3A-4977-8B7C-994F3E671988}" srcOrd="0" destOrd="0" presId="urn:microsoft.com/office/officeart/2005/8/layout/radial6"/>
    <dgm:cxn modelId="{508FA848-4AE4-4F61-8CA2-0D6FD1E1BE79}" type="presOf" srcId="{5A211B14-49F7-4BA2-8A4F-55F639D8331A}" destId="{1D7639A2-EDF2-4E1B-BED6-DB91F6D81559}" srcOrd="0" destOrd="0" presId="urn:microsoft.com/office/officeart/2005/8/layout/radial6"/>
    <dgm:cxn modelId="{E0B08549-04A6-4E02-8CFD-8B54F7CC2327}" type="presOf" srcId="{C472F0DC-2AC7-428C-A627-D27545057180}" destId="{63C89D4A-B290-48CE-B250-1A92874F0EB2}" srcOrd="0" destOrd="0" presId="urn:microsoft.com/office/officeart/2005/8/layout/radial6"/>
    <dgm:cxn modelId="{83F8456A-1868-48FB-B501-48DBBA4095E8}" type="presOf" srcId="{92ACE50C-FF21-4188-9994-B5BD58729705}" destId="{346A1EBD-D57A-4A58-BE37-EE47F375E63E}" srcOrd="0" destOrd="0" presId="urn:microsoft.com/office/officeart/2005/8/layout/radial6"/>
    <dgm:cxn modelId="{AE74C64C-A77F-401C-ADD9-94DF813AF906}" type="presOf" srcId="{76537C90-CCE1-4C34-941E-BDEC4BD307B3}" destId="{93FF2A19-BF2A-48C5-9DD0-69115931B5E8}" srcOrd="0" destOrd="0" presId="urn:microsoft.com/office/officeart/2005/8/layout/radial6"/>
    <dgm:cxn modelId="{5108146D-B67F-4C23-B890-65E489C1485E}" srcId="{92ACE50C-FF21-4188-9994-B5BD58729705}" destId="{213D6032-89AE-43B2-93F8-C9DB6862A2E9}" srcOrd="6" destOrd="0" parTransId="{D6F232EF-F81E-4C95-B36D-8FDFCFB2F773}" sibTransId="{D410D294-2977-4D97-B526-31260CA62877}"/>
    <dgm:cxn modelId="{85A4744D-3091-4870-BB63-9DCC3B19E7C4}" srcId="{92ACE50C-FF21-4188-9994-B5BD58729705}" destId="{52410CE3-C3A8-4390-8195-070CDFB05839}" srcOrd="0" destOrd="0" parTransId="{F3FD15CD-BB23-4EC8-8E18-07C872B60A6C}" sibTransId="{0D670D79-8B4C-4431-898D-A8190DEAD93B}"/>
    <dgm:cxn modelId="{FED96A4E-3A73-4E4D-B78F-E9DED9D4F4FC}" type="presOf" srcId="{4D59CFAB-D084-41D2-AC2F-1DCAF7EC517F}" destId="{9B51C70C-06AE-488A-B6A0-06D9CB766183}" srcOrd="0" destOrd="0" presId="urn:microsoft.com/office/officeart/2005/8/layout/radial6"/>
    <dgm:cxn modelId="{5B79ED52-630D-46E3-B313-80DFC223EC0E}" type="presOf" srcId="{88650B56-D0DD-4004-BAA6-DF45F044ABD5}" destId="{11B1BA6B-8013-4EDC-82FA-B206160819EA}" srcOrd="0" destOrd="0" presId="urn:microsoft.com/office/officeart/2005/8/layout/radial6"/>
    <dgm:cxn modelId="{7016DC7E-3CC5-4FBB-85A9-225D4FEDB333}" srcId="{92ACE50C-FF21-4188-9994-B5BD58729705}" destId="{4D59CFAB-D084-41D2-AC2F-1DCAF7EC517F}" srcOrd="3" destOrd="0" parTransId="{3EBC64E5-014C-42BD-9C02-D8E03F8E7122}" sibTransId="{426FBFCB-B63A-48C2-998F-0E37A0A72546}"/>
    <dgm:cxn modelId="{A8232582-2302-4382-AB17-B08A4AD0DC52}" type="presOf" srcId="{B6AB6401-FC09-440A-97E3-FBC43BCBB2A8}" destId="{E669EEE5-4821-4AE4-91AE-200F490C0F00}" srcOrd="0" destOrd="0" presId="urn:microsoft.com/office/officeart/2005/8/layout/radial6"/>
    <dgm:cxn modelId="{C4267583-F940-4093-83F9-461DFB1173FE}" type="presOf" srcId="{2EAB3376-E0E1-4566-9D26-63BD559DEC9F}" destId="{E2D2511B-4042-47AF-A950-7C541F2783C6}" srcOrd="0" destOrd="0" presId="urn:microsoft.com/office/officeart/2005/8/layout/radial6"/>
    <dgm:cxn modelId="{0621C28C-9F14-4A39-ADB6-EDDC3C4CFBC5}" srcId="{92ACE50C-FF21-4188-9994-B5BD58729705}" destId="{8D5867AF-AADE-41BF-A40C-6236B252B5FA}" srcOrd="2" destOrd="0" parTransId="{B2D90C0C-82A3-40FE-83B7-607032BC3CF5}" sibTransId="{5A211B14-49F7-4BA2-8A4F-55F639D8331A}"/>
    <dgm:cxn modelId="{CE67048D-F4CF-4CDC-AF40-F4283EB04596}" type="presOf" srcId="{33CB370B-ED3F-4C49-B80B-CEBB031B51F2}" destId="{B9CB0267-2FA1-4EF5-871A-36706DDC5CA3}" srcOrd="0" destOrd="0" presId="urn:microsoft.com/office/officeart/2005/8/layout/radial6"/>
    <dgm:cxn modelId="{4BB0358E-967F-4408-B2AD-7EE74E55E8BF}" type="presOf" srcId="{136C1AB3-9823-4256-9C26-397C7591C591}" destId="{F4B6E226-239A-48D1-AF2B-598E40307B5D}" srcOrd="0" destOrd="0" presId="urn:microsoft.com/office/officeart/2005/8/layout/radial6"/>
    <dgm:cxn modelId="{76D13CA5-529C-40FA-8E1A-48238EED0E6C}" type="presOf" srcId="{52410CE3-C3A8-4390-8195-070CDFB05839}" destId="{50C3DC22-3D41-458F-B9AD-3C47B5CE8948}" srcOrd="0" destOrd="0" presId="urn:microsoft.com/office/officeart/2005/8/layout/radial6"/>
    <dgm:cxn modelId="{47284BB9-ECB2-4F08-811A-18886D8C316B}" srcId="{92ACE50C-FF21-4188-9994-B5BD58729705}" destId="{C980B642-84A6-48B3-9621-1FEE0BFB2A3B}" srcOrd="8" destOrd="0" parTransId="{9A64E5D6-1077-4E80-B6FB-4485B13047A7}" sibTransId="{C2583CF2-1246-4BA5-9D2E-7E006F7AB94C}"/>
    <dgm:cxn modelId="{BB0B45BA-A1BF-48F6-AEB5-BC1CD10B9E90}" srcId="{92ACE50C-FF21-4188-9994-B5BD58729705}" destId="{2EAB3376-E0E1-4566-9D26-63BD559DEC9F}" srcOrd="9" destOrd="0" parTransId="{C4B1CB66-FD38-4891-94E5-DD21167C06F8}" sibTransId="{403C6810-FF10-440D-94A9-8E080ECCC914}"/>
    <dgm:cxn modelId="{070721BD-8837-4CBB-8AF5-AC79721AC5A4}" type="presOf" srcId="{3D904D98-76B9-4942-88CF-A7F1DA92CAB5}" destId="{E0E800B8-10DF-41BA-92C2-25793B570BD7}" srcOrd="0" destOrd="0" presId="urn:microsoft.com/office/officeart/2005/8/layout/radial6"/>
    <dgm:cxn modelId="{9F073BC4-BE25-4A14-9678-7FC14E27CBD6}" type="presOf" srcId="{D410D294-2977-4D97-B526-31260CA62877}" destId="{B715D334-840D-4000-8C5D-15010A0B4675}" srcOrd="0" destOrd="0" presId="urn:microsoft.com/office/officeart/2005/8/layout/radial6"/>
    <dgm:cxn modelId="{EC9BE2CC-DDF4-49E4-878C-F5768B50B2C2}" srcId="{92ACE50C-FF21-4188-9994-B5BD58729705}" destId="{56E53E60-EEB1-45DE-934D-EB4FE87964EF}" srcOrd="5" destOrd="0" parTransId="{53376668-781B-4AD1-BB06-CEA68A2C8194}" sibTransId="{76537C90-CCE1-4C34-941E-BDEC4BD307B3}"/>
    <dgm:cxn modelId="{4C5F10E5-1DEC-4794-9E17-B0BC9B895205}" type="presOf" srcId="{C980B642-84A6-48B3-9621-1FEE0BFB2A3B}" destId="{12832C44-7B1B-4297-895E-505EDC4393A7}" srcOrd="0" destOrd="0" presId="urn:microsoft.com/office/officeart/2005/8/layout/radial6"/>
    <dgm:cxn modelId="{6D663AE9-3D29-4E3A-A965-3A0910BEAA71}" type="presOf" srcId="{8D5867AF-AADE-41BF-A40C-6236B252B5FA}" destId="{AF95D615-D84D-4E64-9056-0BDD69A7EB0F}" srcOrd="0" destOrd="0" presId="urn:microsoft.com/office/officeart/2005/8/layout/radial6"/>
    <dgm:cxn modelId="{BAA772E9-E92C-4C31-919D-65F00A108175}" type="presOf" srcId="{403C6810-FF10-440D-94A9-8E080ECCC914}" destId="{CD7884E4-5E67-4F8C-AAC7-CF04568320DA}" srcOrd="0" destOrd="0" presId="urn:microsoft.com/office/officeart/2005/8/layout/radial6"/>
    <dgm:cxn modelId="{2696EBF0-8A29-4BCA-A45F-670BE4A7FB27}" srcId="{92ACE50C-FF21-4188-9994-B5BD58729705}" destId="{B6AB6401-FC09-440A-97E3-FBC43BCBB2A8}" srcOrd="4" destOrd="0" parTransId="{50B4A5E3-9D5C-4FB0-B0C1-351733C9A7CB}" sibTransId="{88650B56-D0DD-4004-BAA6-DF45F044ABD5}"/>
    <dgm:cxn modelId="{5D71F7F1-3D81-4431-ACF7-9BF7CA74C819}" type="presOf" srcId="{C463A637-C9BD-427A-8367-76B5751D524B}" destId="{FA2B2CA8-86B3-4C0E-A286-F375ACB2B5F9}" srcOrd="0" destOrd="0" presId="urn:microsoft.com/office/officeart/2005/8/layout/radial6"/>
    <dgm:cxn modelId="{B876F0F7-A7D1-42FF-B286-22FC0CEEE2CA}" srcId="{CEF7DB61-C5B9-4790-B701-D63E4A7F2024}" destId="{92ACE50C-FF21-4188-9994-B5BD58729705}" srcOrd="0" destOrd="0" parTransId="{C5ABBCEF-6CD5-45CE-89DB-2A0254BD5A1C}" sibTransId="{60E5BA75-739C-4AD0-AFC5-3E7C28CDE998}"/>
    <dgm:cxn modelId="{35399FF8-B154-4831-8F53-2009D0129209}" type="presOf" srcId="{56E53E60-EEB1-45DE-934D-EB4FE87964EF}" destId="{C3923B14-DD41-42A6-8C5C-9F95228656BC}" srcOrd="0" destOrd="0" presId="urn:microsoft.com/office/officeart/2005/8/layout/radial6"/>
    <dgm:cxn modelId="{F23C53FB-0B22-423D-BE5D-B9E68D372F4C}" type="presOf" srcId="{4A37D447-7BAF-408D-B616-0E988CDB8B75}" destId="{99EFDF03-F8C0-443D-A874-0660221DEDB5}" srcOrd="0" destOrd="0" presId="urn:microsoft.com/office/officeart/2005/8/layout/radial6"/>
    <dgm:cxn modelId="{3AC145FF-7937-44CA-8F21-D694ECBB11B5}" srcId="{92ACE50C-FF21-4188-9994-B5BD58729705}" destId="{DA5A4AB7-32D5-4934-ACA1-CB8E4C0B7E58}" srcOrd="7" destOrd="0" parTransId="{C9B22D63-84DC-4401-8ABF-1143C02357A1}" sibTransId="{33CB370B-ED3F-4C49-B80B-CEBB031B51F2}"/>
    <dgm:cxn modelId="{DBD92FDE-1AAA-4C0C-AA87-92BBEB3A9F58}" type="presParOf" srcId="{789007D1-7CF7-47B8-A3BB-B945DED0641B}" destId="{346A1EBD-D57A-4A58-BE37-EE47F375E63E}" srcOrd="0" destOrd="0" presId="urn:microsoft.com/office/officeart/2005/8/layout/radial6"/>
    <dgm:cxn modelId="{CA39847C-D585-4736-9C2E-DD0E88CC6927}" type="presParOf" srcId="{789007D1-7CF7-47B8-A3BB-B945DED0641B}" destId="{50C3DC22-3D41-458F-B9AD-3C47B5CE8948}" srcOrd="1" destOrd="0" presId="urn:microsoft.com/office/officeart/2005/8/layout/radial6"/>
    <dgm:cxn modelId="{8324BC49-8F3F-4B53-A9A5-D8B22CDE342D}" type="presParOf" srcId="{789007D1-7CF7-47B8-A3BB-B945DED0641B}" destId="{AC55D829-265E-497D-B8C2-4D0872FECAD0}" srcOrd="2" destOrd="0" presId="urn:microsoft.com/office/officeart/2005/8/layout/radial6"/>
    <dgm:cxn modelId="{3F7AB42C-35A9-40F9-BFD5-28818737DBC5}" type="presParOf" srcId="{789007D1-7CF7-47B8-A3BB-B945DED0641B}" destId="{43D57135-CF3A-4977-8B7C-994F3E671988}" srcOrd="3" destOrd="0" presId="urn:microsoft.com/office/officeart/2005/8/layout/radial6"/>
    <dgm:cxn modelId="{2DAB1C9D-6590-4327-A3FA-2914A156B886}" type="presParOf" srcId="{789007D1-7CF7-47B8-A3BB-B945DED0641B}" destId="{F4B6E226-239A-48D1-AF2B-598E40307B5D}" srcOrd="4" destOrd="0" presId="urn:microsoft.com/office/officeart/2005/8/layout/radial6"/>
    <dgm:cxn modelId="{B0702364-0EE2-44B2-A86B-E84699A0C0B3}" type="presParOf" srcId="{789007D1-7CF7-47B8-A3BB-B945DED0641B}" destId="{4CF502D3-C7A3-48B4-8838-A93D601B845D}" srcOrd="5" destOrd="0" presId="urn:microsoft.com/office/officeart/2005/8/layout/radial6"/>
    <dgm:cxn modelId="{D302E64E-7653-42D9-94F5-BB9CE244C597}" type="presParOf" srcId="{789007D1-7CF7-47B8-A3BB-B945DED0641B}" destId="{63C89D4A-B290-48CE-B250-1A92874F0EB2}" srcOrd="6" destOrd="0" presId="urn:microsoft.com/office/officeart/2005/8/layout/radial6"/>
    <dgm:cxn modelId="{66EB359F-EC41-46FC-AB46-4AAD30CA9A81}" type="presParOf" srcId="{789007D1-7CF7-47B8-A3BB-B945DED0641B}" destId="{AF95D615-D84D-4E64-9056-0BDD69A7EB0F}" srcOrd="7" destOrd="0" presId="urn:microsoft.com/office/officeart/2005/8/layout/radial6"/>
    <dgm:cxn modelId="{C6D6B62D-7062-4578-90A1-A1679FF9ED9A}" type="presParOf" srcId="{789007D1-7CF7-47B8-A3BB-B945DED0641B}" destId="{10B0D533-6C7C-40BA-B03E-8E2459ECA6B8}" srcOrd="8" destOrd="0" presId="urn:microsoft.com/office/officeart/2005/8/layout/radial6"/>
    <dgm:cxn modelId="{3DE317B3-CD55-43D9-88B2-516A04B3313B}" type="presParOf" srcId="{789007D1-7CF7-47B8-A3BB-B945DED0641B}" destId="{1D7639A2-EDF2-4E1B-BED6-DB91F6D81559}" srcOrd="9" destOrd="0" presId="urn:microsoft.com/office/officeart/2005/8/layout/radial6"/>
    <dgm:cxn modelId="{B77AD941-411E-487A-90C1-B7A241B18B27}" type="presParOf" srcId="{789007D1-7CF7-47B8-A3BB-B945DED0641B}" destId="{9B51C70C-06AE-488A-B6A0-06D9CB766183}" srcOrd="10" destOrd="0" presId="urn:microsoft.com/office/officeart/2005/8/layout/radial6"/>
    <dgm:cxn modelId="{7E58EEC7-D9E3-43AA-BA67-B280A14193C6}" type="presParOf" srcId="{789007D1-7CF7-47B8-A3BB-B945DED0641B}" destId="{88A519C1-1D86-4B30-8881-354DB4E63952}" srcOrd="11" destOrd="0" presId="urn:microsoft.com/office/officeart/2005/8/layout/radial6"/>
    <dgm:cxn modelId="{99576454-4EC2-44F9-B1DC-CCBAC522353F}" type="presParOf" srcId="{789007D1-7CF7-47B8-A3BB-B945DED0641B}" destId="{2D3BBD27-C4B7-4C80-AD6D-9AA7E7B75B6A}" srcOrd="12" destOrd="0" presId="urn:microsoft.com/office/officeart/2005/8/layout/radial6"/>
    <dgm:cxn modelId="{960F8906-1614-4841-BCA6-03C8C2AA405B}" type="presParOf" srcId="{789007D1-7CF7-47B8-A3BB-B945DED0641B}" destId="{E669EEE5-4821-4AE4-91AE-200F490C0F00}" srcOrd="13" destOrd="0" presId="urn:microsoft.com/office/officeart/2005/8/layout/radial6"/>
    <dgm:cxn modelId="{1789256C-F799-483B-A5DE-97A7A1DB576B}" type="presParOf" srcId="{789007D1-7CF7-47B8-A3BB-B945DED0641B}" destId="{5E93BB5A-622D-4E85-9235-5086DD07D5FE}" srcOrd="14" destOrd="0" presId="urn:microsoft.com/office/officeart/2005/8/layout/radial6"/>
    <dgm:cxn modelId="{7D011714-47CE-4985-BCE6-D15D53766E96}" type="presParOf" srcId="{789007D1-7CF7-47B8-A3BB-B945DED0641B}" destId="{11B1BA6B-8013-4EDC-82FA-B206160819EA}" srcOrd="15" destOrd="0" presId="urn:microsoft.com/office/officeart/2005/8/layout/radial6"/>
    <dgm:cxn modelId="{F118AFB0-0DAD-4A24-93E9-F25AE3E77921}" type="presParOf" srcId="{789007D1-7CF7-47B8-A3BB-B945DED0641B}" destId="{C3923B14-DD41-42A6-8C5C-9F95228656BC}" srcOrd="16" destOrd="0" presId="urn:microsoft.com/office/officeart/2005/8/layout/radial6"/>
    <dgm:cxn modelId="{9E089A15-A115-46F1-8970-982A87A1A705}" type="presParOf" srcId="{789007D1-7CF7-47B8-A3BB-B945DED0641B}" destId="{BD34CE3D-145A-459D-BD09-81FB3A4CC181}" srcOrd="17" destOrd="0" presId="urn:microsoft.com/office/officeart/2005/8/layout/radial6"/>
    <dgm:cxn modelId="{D7642DF5-47B5-4C0A-B1F8-861D6F434050}" type="presParOf" srcId="{789007D1-7CF7-47B8-A3BB-B945DED0641B}" destId="{93FF2A19-BF2A-48C5-9DD0-69115931B5E8}" srcOrd="18" destOrd="0" presId="urn:microsoft.com/office/officeart/2005/8/layout/radial6"/>
    <dgm:cxn modelId="{CD39D72B-FA95-47F9-9962-FC8E895121E3}" type="presParOf" srcId="{789007D1-7CF7-47B8-A3BB-B945DED0641B}" destId="{8B80CA4D-32FB-4035-BCBF-45E2215DFD81}" srcOrd="19" destOrd="0" presId="urn:microsoft.com/office/officeart/2005/8/layout/radial6"/>
    <dgm:cxn modelId="{FCE3788D-5134-4BF1-AD07-6574769731AE}" type="presParOf" srcId="{789007D1-7CF7-47B8-A3BB-B945DED0641B}" destId="{D46FD7B6-CA3C-49DB-9193-66B0B163C857}" srcOrd="20" destOrd="0" presId="urn:microsoft.com/office/officeart/2005/8/layout/radial6"/>
    <dgm:cxn modelId="{DACC88A6-6579-47BC-875B-6011BB805F2A}" type="presParOf" srcId="{789007D1-7CF7-47B8-A3BB-B945DED0641B}" destId="{B715D334-840D-4000-8C5D-15010A0B4675}" srcOrd="21" destOrd="0" presId="urn:microsoft.com/office/officeart/2005/8/layout/radial6"/>
    <dgm:cxn modelId="{7D5CC61B-150A-42CB-BFBF-A4561DCEC653}" type="presParOf" srcId="{789007D1-7CF7-47B8-A3BB-B945DED0641B}" destId="{21D283A1-045F-4366-934B-BCCBBA4FA1AE}" srcOrd="22" destOrd="0" presId="urn:microsoft.com/office/officeart/2005/8/layout/radial6"/>
    <dgm:cxn modelId="{E72CFE57-22DF-4F8F-9BC1-1A178084285F}" type="presParOf" srcId="{789007D1-7CF7-47B8-A3BB-B945DED0641B}" destId="{C0EFD1A6-14E2-40BC-A3E5-31F5B7CBD0AD}" srcOrd="23" destOrd="0" presId="urn:microsoft.com/office/officeart/2005/8/layout/radial6"/>
    <dgm:cxn modelId="{0F782EC8-32D3-4D5C-BEAE-6BFAABCA2AA0}" type="presParOf" srcId="{789007D1-7CF7-47B8-A3BB-B945DED0641B}" destId="{B9CB0267-2FA1-4EF5-871A-36706DDC5CA3}" srcOrd="24" destOrd="0" presId="urn:microsoft.com/office/officeart/2005/8/layout/radial6"/>
    <dgm:cxn modelId="{78DD8107-66CF-461C-A514-1F24EF1A017A}" type="presParOf" srcId="{789007D1-7CF7-47B8-A3BB-B945DED0641B}" destId="{12832C44-7B1B-4297-895E-505EDC4393A7}" srcOrd="25" destOrd="0" presId="urn:microsoft.com/office/officeart/2005/8/layout/radial6"/>
    <dgm:cxn modelId="{ECAC97EB-417D-49CA-8F84-CA01947E5267}" type="presParOf" srcId="{789007D1-7CF7-47B8-A3BB-B945DED0641B}" destId="{F857DADF-D200-401E-9876-F1A51DF601EA}" srcOrd="26" destOrd="0" presId="urn:microsoft.com/office/officeart/2005/8/layout/radial6"/>
    <dgm:cxn modelId="{8BADA26B-E7CA-4FD0-8F16-813F4909C31D}" type="presParOf" srcId="{789007D1-7CF7-47B8-A3BB-B945DED0641B}" destId="{EA8736D7-46AF-4172-B01E-FE135C645D18}" srcOrd="27" destOrd="0" presId="urn:microsoft.com/office/officeart/2005/8/layout/radial6"/>
    <dgm:cxn modelId="{281F1531-792A-436D-84F7-57719F0A78F5}" type="presParOf" srcId="{789007D1-7CF7-47B8-A3BB-B945DED0641B}" destId="{E2D2511B-4042-47AF-A950-7C541F2783C6}" srcOrd="28" destOrd="0" presId="urn:microsoft.com/office/officeart/2005/8/layout/radial6"/>
    <dgm:cxn modelId="{0E349CA9-1D9A-43A4-8722-F13A15F80C21}" type="presParOf" srcId="{789007D1-7CF7-47B8-A3BB-B945DED0641B}" destId="{3B4BA1DD-974D-42AC-80C6-0CE69D680A91}" srcOrd="29" destOrd="0" presId="urn:microsoft.com/office/officeart/2005/8/layout/radial6"/>
    <dgm:cxn modelId="{D8119300-EAFA-4284-9372-B227B5DDB17D}" type="presParOf" srcId="{789007D1-7CF7-47B8-A3BB-B945DED0641B}" destId="{CD7884E4-5E67-4F8C-AAC7-CF04568320DA}" srcOrd="30" destOrd="0" presId="urn:microsoft.com/office/officeart/2005/8/layout/radial6"/>
    <dgm:cxn modelId="{974E4A88-87B3-48B2-9579-94EACCD54F35}" type="presParOf" srcId="{789007D1-7CF7-47B8-A3BB-B945DED0641B}" destId="{E0E800B8-10DF-41BA-92C2-25793B570BD7}" srcOrd="31" destOrd="0" presId="urn:microsoft.com/office/officeart/2005/8/layout/radial6"/>
    <dgm:cxn modelId="{9781F348-006E-4BF5-834D-F5C177CC3D2A}" type="presParOf" srcId="{789007D1-7CF7-47B8-A3BB-B945DED0641B}" destId="{99BF605C-CDE8-4535-BD27-B625434F9726}" srcOrd="32" destOrd="0" presId="urn:microsoft.com/office/officeart/2005/8/layout/radial6"/>
    <dgm:cxn modelId="{CA69D6A8-393E-49C8-87FC-EB32A97BD6FD}" type="presParOf" srcId="{789007D1-7CF7-47B8-A3BB-B945DED0641B}" destId="{FA2B2CA8-86B3-4C0E-A286-F375ACB2B5F9}" srcOrd="33" destOrd="0" presId="urn:microsoft.com/office/officeart/2005/8/layout/radial6"/>
    <dgm:cxn modelId="{20BC9B17-4F50-42F0-B776-CBC5C00E6567}" type="presParOf" srcId="{789007D1-7CF7-47B8-A3BB-B945DED0641B}" destId="{99EFDF03-F8C0-443D-A874-0660221DEDB5}" srcOrd="34" destOrd="0" presId="urn:microsoft.com/office/officeart/2005/8/layout/radial6"/>
    <dgm:cxn modelId="{6C801B1C-36B0-49A9-A929-1AAC7221A89B}" type="presParOf" srcId="{789007D1-7CF7-47B8-A3BB-B945DED0641B}" destId="{95DA5D7A-C0F6-4A73-BBD7-6AB30A08E739}" srcOrd="35" destOrd="0" presId="urn:microsoft.com/office/officeart/2005/8/layout/radial6"/>
    <dgm:cxn modelId="{770D3F44-6836-4B03-B695-4D9ADAE7CDB8}" type="presParOf" srcId="{789007D1-7CF7-47B8-A3BB-B945DED0641B}" destId="{43EFB69E-1186-4A32-8D9A-411B654765B1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C49527-60A1-4E80-8A35-FBF2B39B08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CBB4A-3DA3-45FC-B79A-3C8AA6F61D91}">
      <dgm:prSet custT="1"/>
      <dgm:spPr>
        <a:solidFill>
          <a:srgbClr val="D1A565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All care complies with the member’s preferences</a:t>
          </a:r>
        </a:p>
      </dgm:t>
    </dgm:pt>
    <dgm:pt modelId="{FCD40687-54BD-40AF-8CF3-FE09BCFFFD79}" type="parTrans" cxnId="{8FB79FC1-9E8C-4E90-A0AF-A7D736856B60}">
      <dgm:prSet/>
      <dgm:spPr/>
      <dgm:t>
        <a:bodyPr/>
        <a:lstStyle/>
        <a:p>
          <a:endParaRPr lang="en-US"/>
        </a:p>
      </dgm:t>
    </dgm:pt>
    <dgm:pt modelId="{0C525812-3DD3-4B1B-BC4B-48458532AD2F}" type="sibTrans" cxnId="{8FB79FC1-9E8C-4E90-A0AF-A7D736856B60}">
      <dgm:prSet/>
      <dgm:spPr/>
      <dgm:t>
        <a:bodyPr/>
        <a:lstStyle/>
        <a:p>
          <a:endParaRPr lang="en-US"/>
        </a:p>
      </dgm:t>
    </dgm:pt>
    <dgm:pt modelId="{690F5265-DAC9-4B61-8E21-B337AEB6A7A1}">
      <dgm:prSet custT="1"/>
      <dgm:spPr>
        <a:solidFill>
          <a:srgbClr val="D1A565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Family members and caregivers are included in health decisions as requested by the member</a:t>
          </a:r>
        </a:p>
      </dgm:t>
    </dgm:pt>
    <dgm:pt modelId="{BAFEEF43-6096-4422-9324-F281C2D97053}" type="parTrans" cxnId="{28813BFA-9ABC-402B-A26A-A3AE657E066A}">
      <dgm:prSet/>
      <dgm:spPr/>
      <dgm:t>
        <a:bodyPr/>
        <a:lstStyle/>
        <a:p>
          <a:endParaRPr lang="en-US"/>
        </a:p>
      </dgm:t>
    </dgm:pt>
    <dgm:pt modelId="{D0B1D630-4F45-42DB-B862-5F0E1B6BA8F1}" type="sibTrans" cxnId="{28813BFA-9ABC-402B-A26A-A3AE657E066A}">
      <dgm:prSet/>
      <dgm:spPr/>
      <dgm:t>
        <a:bodyPr/>
        <a:lstStyle/>
        <a:p>
          <a:endParaRPr lang="en-US"/>
        </a:p>
      </dgm:t>
    </dgm:pt>
    <dgm:pt modelId="{84F2E5FB-F850-48A6-8C92-D011FFFCD805}">
      <dgm:prSet custT="1"/>
      <dgm:spPr>
        <a:solidFill>
          <a:srgbClr val="D1A565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Continual communication between the ICT regarding the member’s care</a:t>
          </a:r>
        </a:p>
      </dgm:t>
    </dgm:pt>
    <dgm:pt modelId="{9054735D-F4AB-4686-A2D5-B607CF4DCDC8}" type="parTrans" cxnId="{E4CAB491-16ED-486B-8BE8-C15D767525EE}">
      <dgm:prSet/>
      <dgm:spPr/>
      <dgm:t>
        <a:bodyPr/>
        <a:lstStyle/>
        <a:p>
          <a:endParaRPr lang="en-US"/>
        </a:p>
      </dgm:t>
    </dgm:pt>
    <dgm:pt modelId="{2284561C-11D6-46C8-902B-A61BD5BF007F}" type="sibTrans" cxnId="{E4CAB491-16ED-486B-8BE8-C15D767525EE}">
      <dgm:prSet/>
      <dgm:spPr/>
      <dgm:t>
        <a:bodyPr/>
        <a:lstStyle/>
        <a:p>
          <a:endParaRPr lang="en-US"/>
        </a:p>
      </dgm:t>
    </dgm:pt>
    <dgm:pt modelId="{83047C82-7E57-4F47-92D1-6D548B451182}">
      <dgm:prSet custT="1"/>
      <dgm:spPr>
        <a:solidFill>
          <a:srgbClr val="D1A565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All ICT meetings occur at least annually, are documented, and documentation is retained</a:t>
          </a:r>
        </a:p>
      </dgm:t>
    </dgm:pt>
    <dgm:pt modelId="{C8718E9C-6CE0-4531-B674-0EA247BAC071}" type="parTrans" cxnId="{8C0A41EA-4A6A-4D24-BE9E-A226620797DF}">
      <dgm:prSet/>
      <dgm:spPr/>
      <dgm:t>
        <a:bodyPr/>
        <a:lstStyle/>
        <a:p>
          <a:endParaRPr lang="en-US"/>
        </a:p>
      </dgm:t>
    </dgm:pt>
    <dgm:pt modelId="{80E3D0CC-B096-424B-952C-9A0BC9CF394F}" type="sibTrans" cxnId="{8C0A41EA-4A6A-4D24-BE9E-A226620797DF}">
      <dgm:prSet/>
      <dgm:spPr/>
      <dgm:t>
        <a:bodyPr/>
        <a:lstStyle/>
        <a:p>
          <a:endParaRPr lang="en-US"/>
        </a:p>
      </dgm:t>
    </dgm:pt>
    <dgm:pt modelId="{26D17B2E-6A2F-419E-9006-18333E7A6CBD}">
      <dgm:prSet custT="1"/>
      <dgm:spPr>
        <a:solidFill>
          <a:srgbClr val="D1A565"/>
        </a:solidFill>
      </dgm:spPr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Maintain a current contingency plan to avoid disruption in member care and services</a:t>
          </a:r>
        </a:p>
      </dgm:t>
    </dgm:pt>
    <dgm:pt modelId="{69BC0AAA-10E6-419B-A213-A04D2EAC0511}" type="parTrans" cxnId="{6173787E-767B-4090-BA8B-B8E9CD1357E1}">
      <dgm:prSet/>
      <dgm:spPr/>
      <dgm:t>
        <a:bodyPr/>
        <a:lstStyle/>
        <a:p>
          <a:endParaRPr lang="en-US"/>
        </a:p>
      </dgm:t>
    </dgm:pt>
    <dgm:pt modelId="{A128EF49-1ED1-453F-94E7-E4588F3392D1}" type="sibTrans" cxnId="{6173787E-767B-4090-BA8B-B8E9CD1357E1}">
      <dgm:prSet/>
      <dgm:spPr/>
      <dgm:t>
        <a:bodyPr/>
        <a:lstStyle/>
        <a:p>
          <a:endParaRPr lang="en-US"/>
        </a:p>
      </dgm:t>
    </dgm:pt>
    <dgm:pt modelId="{534CDDCA-14B9-4D10-974B-17BCBD2847E8}">
      <dgm:prSet custT="1"/>
      <dgm:spPr>
        <a:ln>
          <a:solidFill>
            <a:srgbClr val="D1A565"/>
          </a:solidFill>
        </a:ln>
      </dgm:spPr>
      <dgm:t>
        <a:bodyPr/>
        <a:lstStyle/>
        <a:p>
          <a:pPr algn="l">
            <a:lnSpc>
              <a:spcPct val="114000"/>
            </a:lnSpc>
            <a:spcAft>
              <a:spcPts val="0"/>
            </a:spcAft>
            <a:buNone/>
          </a:pP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Gold Kidney’s contingency plan includes:</a:t>
          </a:r>
        </a:p>
      </dgm:t>
    </dgm:pt>
    <dgm:pt modelId="{3ADDF5F4-D5D0-4D2A-BEF2-67C5A95AC329}" type="parTrans" cxnId="{3A559CB2-2809-4C27-99F1-A878A4923821}">
      <dgm:prSet/>
      <dgm:spPr/>
      <dgm:t>
        <a:bodyPr/>
        <a:lstStyle/>
        <a:p>
          <a:endParaRPr lang="en-US"/>
        </a:p>
      </dgm:t>
    </dgm:pt>
    <dgm:pt modelId="{547EEB4F-4A26-4F21-A3AC-394A01726D8C}" type="sibTrans" cxnId="{3A559CB2-2809-4C27-99F1-A878A4923821}">
      <dgm:prSet/>
      <dgm:spPr/>
      <dgm:t>
        <a:bodyPr/>
        <a:lstStyle/>
        <a:p>
          <a:endParaRPr lang="en-US"/>
        </a:p>
      </dgm:t>
    </dgm:pt>
    <dgm:pt modelId="{9429225E-AAB5-46C8-B584-B641EB937844}">
      <dgm:prSet custT="1"/>
      <dgm:spPr>
        <a:ln>
          <a:solidFill>
            <a:srgbClr val="D1A565"/>
          </a:solidFill>
        </a:ln>
      </dgm:spPr>
      <dgm:t>
        <a:bodyPr/>
        <a:lstStyle/>
        <a:p>
          <a:pPr algn="l">
            <a:lnSpc>
              <a:spcPct val="114000"/>
            </a:lnSpc>
            <a:spcAft>
              <a:spcPts val="0"/>
            </a:spcAft>
            <a:buClr>
              <a:srgbClr val="D1A565"/>
            </a:buClr>
          </a:pP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Corporate and regional offices are trained to back up administrative and executive staff</a:t>
          </a:r>
        </a:p>
      </dgm:t>
    </dgm:pt>
    <dgm:pt modelId="{6EF8B287-ECB3-400A-9147-1BB794D54FBF}" type="parTrans" cxnId="{25596EC6-35A0-449D-8AC4-E8A31F0B4585}">
      <dgm:prSet/>
      <dgm:spPr/>
      <dgm:t>
        <a:bodyPr/>
        <a:lstStyle/>
        <a:p>
          <a:endParaRPr lang="en-US"/>
        </a:p>
      </dgm:t>
    </dgm:pt>
    <dgm:pt modelId="{52AF1B64-266B-4E19-BA4F-EB76C7CB7802}" type="sibTrans" cxnId="{25596EC6-35A0-449D-8AC4-E8A31F0B4585}">
      <dgm:prSet/>
      <dgm:spPr/>
      <dgm:t>
        <a:bodyPr/>
        <a:lstStyle/>
        <a:p>
          <a:endParaRPr lang="en-US"/>
        </a:p>
      </dgm:t>
    </dgm:pt>
    <dgm:pt modelId="{EC2987FF-DE39-4E0F-85B6-1B03774D34CB}">
      <dgm:prSet custT="1"/>
      <dgm:spPr>
        <a:ln>
          <a:solidFill>
            <a:srgbClr val="D1A565"/>
          </a:solidFill>
        </a:ln>
      </dgm:spPr>
      <dgm:t>
        <a:bodyPr/>
        <a:lstStyle/>
        <a:p>
          <a:pPr algn="l">
            <a:lnSpc>
              <a:spcPct val="114000"/>
            </a:lnSpc>
            <a:spcAft>
              <a:spcPts val="0"/>
            </a:spcAft>
            <a:buClr>
              <a:srgbClr val="D1A565"/>
            </a:buClr>
          </a:pP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Clinical employees are cross-trained to ensure continuity of operations</a:t>
          </a:r>
        </a:p>
      </dgm:t>
    </dgm:pt>
    <dgm:pt modelId="{1B3F4CB1-0928-4DA3-82F7-99B230FEE240}" type="sibTrans" cxnId="{53AEF367-A014-4B57-A436-482367B10329}">
      <dgm:prSet/>
      <dgm:spPr/>
      <dgm:t>
        <a:bodyPr/>
        <a:lstStyle/>
        <a:p>
          <a:endParaRPr lang="en-US"/>
        </a:p>
      </dgm:t>
    </dgm:pt>
    <dgm:pt modelId="{BD5FCD02-28F0-4914-BDB9-18BAAD9D4E63}" type="parTrans" cxnId="{53AEF367-A014-4B57-A436-482367B10329}">
      <dgm:prSet/>
      <dgm:spPr/>
      <dgm:t>
        <a:bodyPr/>
        <a:lstStyle/>
        <a:p>
          <a:endParaRPr lang="en-US"/>
        </a:p>
      </dgm:t>
    </dgm:pt>
    <dgm:pt modelId="{E6C48823-1B39-428A-9462-979C93390FA3}">
      <dgm:prSet custT="1"/>
      <dgm:spPr>
        <a:ln>
          <a:solidFill>
            <a:srgbClr val="D1A565"/>
          </a:solidFill>
        </a:ln>
      </dgm:spPr>
      <dgm:t>
        <a:bodyPr/>
        <a:lstStyle/>
        <a:p>
          <a:pPr algn="l">
            <a:lnSpc>
              <a:spcPct val="114000"/>
            </a:lnSpc>
            <a:spcAft>
              <a:spcPts val="0"/>
            </a:spcAft>
            <a:buClr>
              <a:srgbClr val="D1A565"/>
            </a:buClr>
          </a:pP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Remote access is available to all Gold Kidney applications in a web-based secured manner</a:t>
          </a:r>
        </a:p>
      </dgm:t>
    </dgm:pt>
    <dgm:pt modelId="{9B5017D8-97BC-4B90-B5EC-11424DD7F127}" type="sibTrans" cxnId="{EDF96CB9-7ED4-4E10-A153-C4C1098801B1}">
      <dgm:prSet/>
      <dgm:spPr/>
      <dgm:t>
        <a:bodyPr/>
        <a:lstStyle/>
        <a:p>
          <a:endParaRPr lang="en-US"/>
        </a:p>
      </dgm:t>
    </dgm:pt>
    <dgm:pt modelId="{423EAC11-1FC3-4E1C-8DCC-79D3CA87E560}" type="parTrans" cxnId="{EDF96CB9-7ED4-4E10-A153-C4C1098801B1}">
      <dgm:prSet/>
      <dgm:spPr/>
      <dgm:t>
        <a:bodyPr/>
        <a:lstStyle/>
        <a:p>
          <a:endParaRPr lang="en-US"/>
        </a:p>
      </dgm:t>
    </dgm:pt>
    <dgm:pt modelId="{B9596AF5-C163-4965-B713-944E8C8C0526}">
      <dgm:prSet custT="1"/>
      <dgm:spPr>
        <a:ln>
          <a:solidFill>
            <a:srgbClr val="D1A565"/>
          </a:solidFill>
        </a:ln>
      </dgm:spPr>
      <dgm:t>
        <a:bodyPr/>
        <a:lstStyle/>
        <a:p>
          <a:pPr algn="l">
            <a:lnSpc>
              <a:spcPct val="114000"/>
            </a:lnSpc>
            <a:spcAft>
              <a:spcPts val="0"/>
            </a:spcAft>
            <a:buClr>
              <a:srgbClr val="D1A565"/>
            </a:buClr>
          </a:pP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list of contracted vendors able to provide Case Management, home health, or other services as needed is maintained.</a:t>
          </a:r>
        </a:p>
      </dgm:t>
    </dgm:pt>
    <dgm:pt modelId="{742B0A9F-DC6C-4911-B212-004F953B7C40}" type="sibTrans" cxnId="{AE9089FF-8E32-4918-B3D8-4B1736B2DD56}">
      <dgm:prSet/>
      <dgm:spPr/>
      <dgm:t>
        <a:bodyPr/>
        <a:lstStyle/>
        <a:p>
          <a:endParaRPr lang="en-US"/>
        </a:p>
      </dgm:t>
    </dgm:pt>
    <dgm:pt modelId="{45895EC6-9E54-4E8D-B4A2-93425B49FEB0}" type="parTrans" cxnId="{AE9089FF-8E32-4918-B3D8-4B1736B2DD56}">
      <dgm:prSet/>
      <dgm:spPr/>
      <dgm:t>
        <a:bodyPr/>
        <a:lstStyle/>
        <a:p>
          <a:endParaRPr lang="en-US"/>
        </a:p>
      </dgm:t>
    </dgm:pt>
    <dgm:pt modelId="{1A507BD7-3972-48B9-A408-33936AF3C294}" type="pres">
      <dgm:prSet presAssocID="{41C49527-60A1-4E80-8A35-FBF2B39B0870}" presName="linear" presStyleCnt="0">
        <dgm:presLayoutVars>
          <dgm:dir/>
          <dgm:animLvl val="lvl"/>
          <dgm:resizeHandles val="exact"/>
        </dgm:presLayoutVars>
      </dgm:prSet>
      <dgm:spPr/>
    </dgm:pt>
    <dgm:pt modelId="{B78ACDEE-7FF9-41C3-BA30-B605FDEFB4A9}" type="pres">
      <dgm:prSet presAssocID="{DF6CBB4A-3DA3-45FC-B79A-3C8AA6F61D91}" presName="parentLin" presStyleCnt="0"/>
      <dgm:spPr/>
    </dgm:pt>
    <dgm:pt modelId="{978D193F-4772-4900-B589-A5F36BD72624}" type="pres">
      <dgm:prSet presAssocID="{DF6CBB4A-3DA3-45FC-B79A-3C8AA6F61D91}" presName="parentLeftMargin" presStyleLbl="node1" presStyleIdx="0" presStyleCnt="5"/>
      <dgm:spPr/>
    </dgm:pt>
    <dgm:pt modelId="{150AA571-9B84-43EC-A4F9-C09C47A3D4D2}" type="pres">
      <dgm:prSet presAssocID="{DF6CBB4A-3DA3-45FC-B79A-3C8AA6F61D91}" presName="parentText" presStyleLbl="node1" presStyleIdx="0" presStyleCnt="5" custScaleX="131933" custScaleY="88502" custLinFactNeighborX="-15445" custLinFactNeighborY="1752">
        <dgm:presLayoutVars>
          <dgm:chMax val="0"/>
          <dgm:bulletEnabled val="1"/>
        </dgm:presLayoutVars>
      </dgm:prSet>
      <dgm:spPr/>
    </dgm:pt>
    <dgm:pt modelId="{C2315F48-9E34-40EE-9AFF-C49589E70418}" type="pres">
      <dgm:prSet presAssocID="{DF6CBB4A-3DA3-45FC-B79A-3C8AA6F61D91}" presName="negativeSpace" presStyleCnt="0"/>
      <dgm:spPr/>
    </dgm:pt>
    <dgm:pt modelId="{5920C161-BB8A-4EF6-B166-49F01A6735F3}" type="pres">
      <dgm:prSet presAssocID="{DF6CBB4A-3DA3-45FC-B79A-3C8AA6F61D91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D1A565"/>
          </a:solidFill>
        </a:ln>
      </dgm:spPr>
    </dgm:pt>
    <dgm:pt modelId="{6054264C-D380-4CD8-9277-2D5358B2CAC7}" type="pres">
      <dgm:prSet presAssocID="{0C525812-3DD3-4B1B-BC4B-48458532AD2F}" presName="spaceBetweenRectangles" presStyleCnt="0"/>
      <dgm:spPr/>
    </dgm:pt>
    <dgm:pt modelId="{187A771C-27CE-409C-9E79-A1FC0E3447E8}" type="pres">
      <dgm:prSet presAssocID="{690F5265-DAC9-4B61-8E21-B337AEB6A7A1}" presName="parentLin" presStyleCnt="0"/>
      <dgm:spPr/>
    </dgm:pt>
    <dgm:pt modelId="{1D71CF0C-EC1A-4C19-B3AD-C7550EEFC4B7}" type="pres">
      <dgm:prSet presAssocID="{690F5265-DAC9-4B61-8E21-B337AEB6A7A1}" presName="parentLeftMargin" presStyleLbl="node1" presStyleIdx="0" presStyleCnt="5"/>
      <dgm:spPr/>
    </dgm:pt>
    <dgm:pt modelId="{674F223C-BEA8-4C55-87CC-7E8F3A5572CB}" type="pres">
      <dgm:prSet presAssocID="{690F5265-DAC9-4B61-8E21-B337AEB6A7A1}" presName="parentText" presStyleLbl="node1" presStyleIdx="1" presStyleCnt="5" custScaleX="131933" custScaleY="88502" custLinFactNeighborX="-15445" custLinFactNeighborY="1752">
        <dgm:presLayoutVars>
          <dgm:chMax val="0"/>
          <dgm:bulletEnabled val="1"/>
        </dgm:presLayoutVars>
      </dgm:prSet>
      <dgm:spPr/>
    </dgm:pt>
    <dgm:pt modelId="{5FC5A63F-5825-4FD1-AD7E-89494012A773}" type="pres">
      <dgm:prSet presAssocID="{690F5265-DAC9-4B61-8E21-B337AEB6A7A1}" presName="negativeSpace" presStyleCnt="0"/>
      <dgm:spPr/>
    </dgm:pt>
    <dgm:pt modelId="{2BCEC8C6-0E77-4A9A-9D39-79B329F1CAD6}" type="pres">
      <dgm:prSet presAssocID="{690F5265-DAC9-4B61-8E21-B337AEB6A7A1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D1A565"/>
          </a:solidFill>
        </a:ln>
      </dgm:spPr>
    </dgm:pt>
    <dgm:pt modelId="{067E7A3C-BA2D-4A12-87A2-DA4007D65A98}" type="pres">
      <dgm:prSet presAssocID="{D0B1D630-4F45-42DB-B862-5F0E1B6BA8F1}" presName="spaceBetweenRectangles" presStyleCnt="0"/>
      <dgm:spPr/>
    </dgm:pt>
    <dgm:pt modelId="{1EFE5050-8080-4753-BA70-A95515321F1A}" type="pres">
      <dgm:prSet presAssocID="{84F2E5FB-F850-48A6-8C92-D011FFFCD805}" presName="parentLin" presStyleCnt="0"/>
      <dgm:spPr/>
    </dgm:pt>
    <dgm:pt modelId="{E5072D9F-B323-492B-88C2-58C447463242}" type="pres">
      <dgm:prSet presAssocID="{84F2E5FB-F850-48A6-8C92-D011FFFCD805}" presName="parentLeftMargin" presStyleLbl="node1" presStyleIdx="1" presStyleCnt="5"/>
      <dgm:spPr/>
    </dgm:pt>
    <dgm:pt modelId="{D54E4BDD-BFEC-4E01-B4C5-09F8619B39A6}" type="pres">
      <dgm:prSet presAssocID="{84F2E5FB-F850-48A6-8C92-D011FFFCD805}" presName="parentText" presStyleLbl="node1" presStyleIdx="2" presStyleCnt="5" custScaleX="131933" custScaleY="88502" custLinFactNeighborX="-15445" custLinFactNeighborY="1752">
        <dgm:presLayoutVars>
          <dgm:chMax val="0"/>
          <dgm:bulletEnabled val="1"/>
        </dgm:presLayoutVars>
      </dgm:prSet>
      <dgm:spPr/>
    </dgm:pt>
    <dgm:pt modelId="{6481BD3D-CF44-4B5B-8166-8EDF41D9EC8E}" type="pres">
      <dgm:prSet presAssocID="{84F2E5FB-F850-48A6-8C92-D011FFFCD805}" presName="negativeSpace" presStyleCnt="0"/>
      <dgm:spPr/>
    </dgm:pt>
    <dgm:pt modelId="{BCCD2238-86B2-4A9D-8E58-AB516C589D24}" type="pres">
      <dgm:prSet presAssocID="{84F2E5FB-F850-48A6-8C92-D011FFFCD805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D1A565"/>
          </a:solidFill>
        </a:ln>
      </dgm:spPr>
    </dgm:pt>
    <dgm:pt modelId="{8F4B589C-378B-441F-8805-ABEBF35B38E9}" type="pres">
      <dgm:prSet presAssocID="{2284561C-11D6-46C8-902B-A61BD5BF007F}" presName="spaceBetweenRectangles" presStyleCnt="0"/>
      <dgm:spPr/>
    </dgm:pt>
    <dgm:pt modelId="{A8E32132-3EA2-4C6D-A0C2-AC585383A646}" type="pres">
      <dgm:prSet presAssocID="{83047C82-7E57-4F47-92D1-6D548B451182}" presName="parentLin" presStyleCnt="0"/>
      <dgm:spPr/>
    </dgm:pt>
    <dgm:pt modelId="{8A628000-09C4-450A-9D32-21BF047BF4F1}" type="pres">
      <dgm:prSet presAssocID="{83047C82-7E57-4F47-92D1-6D548B451182}" presName="parentLeftMargin" presStyleLbl="node1" presStyleIdx="2" presStyleCnt="5"/>
      <dgm:spPr/>
    </dgm:pt>
    <dgm:pt modelId="{3B6D5DD1-CD0E-44A2-A462-DA9A884FF5C2}" type="pres">
      <dgm:prSet presAssocID="{83047C82-7E57-4F47-92D1-6D548B451182}" presName="parentText" presStyleLbl="node1" presStyleIdx="3" presStyleCnt="5" custScaleX="131933" custScaleY="88502" custLinFactNeighborX="-15445" custLinFactNeighborY="1752">
        <dgm:presLayoutVars>
          <dgm:chMax val="0"/>
          <dgm:bulletEnabled val="1"/>
        </dgm:presLayoutVars>
      </dgm:prSet>
      <dgm:spPr/>
    </dgm:pt>
    <dgm:pt modelId="{0149888F-410E-4A32-900B-9F73DADACF9E}" type="pres">
      <dgm:prSet presAssocID="{83047C82-7E57-4F47-92D1-6D548B451182}" presName="negativeSpace" presStyleCnt="0"/>
      <dgm:spPr/>
    </dgm:pt>
    <dgm:pt modelId="{3BCD9E24-F8C7-4D9D-9BAC-E85CD689E51D}" type="pres">
      <dgm:prSet presAssocID="{83047C82-7E57-4F47-92D1-6D548B451182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D1A565"/>
          </a:solidFill>
        </a:ln>
      </dgm:spPr>
    </dgm:pt>
    <dgm:pt modelId="{6884E206-EE6C-4448-B7C3-8C9ADDF6ECCC}" type="pres">
      <dgm:prSet presAssocID="{80E3D0CC-B096-424B-952C-9A0BC9CF394F}" presName="spaceBetweenRectangles" presStyleCnt="0"/>
      <dgm:spPr/>
    </dgm:pt>
    <dgm:pt modelId="{81CB9F68-7FF3-4012-9FD5-F33407E10083}" type="pres">
      <dgm:prSet presAssocID="{26D17B2E-6A2F-419E-9006-18333E7A6CBD}" presName="parentLin" presStyleCnt="0"/>
      <dgm:spPr/>
    </dgm:pt>
    <dgm:pt modelId="{5CB33386-E090-4FF5-9B54-1EAF372FCDF8}" type="pres">
      <dgm:prSet presAssocID="{26D17B2E-6A2F-419E-9006-18333E7A6CBD}" presName="parentLeftMargin" presStyleLbl="node1" presStyleIdx="3" presStyleCnt="5"/>
      <dgm:spPr/>
    </dgm:pt>
    <dgm:pt modelId="{628EE649-46ED-451D-BF79-F09EF437F902}" type="pres">
      <dgm:prSet presAssocID="{26D17B2E-6A2F-419E-9006-18333E7A6CBD}" presName="parentText" presStyleLbl="node1" presStyleIdx="4" presStyleCnt="5" custScaleX="131933" custScaleY="88797" custLinFactNeighborX="-15445" custLinFactNeighborY="1752">
        <dgm:presLayoutVars>
          <dgm:chMax val="0"/>
          <dgm:bulletEnabled val="1"/>
        </dgm:presLayoutVars>
      </dgm:prSet>
      <dgm:spPr/>
    </dgm:pt>
    <dgm:pt modelId="{A5682FAB-B2C8-493B-9774-0B47FCEE2FA0}" type="pres">
      <dgm:prSet presAssocID="{26D17B2E-6A2F-419E-9006-18333E7A6CBD}" presName="negativeSpace" presStyleCnt="0"/>
      <dgm:spPr/>
    </dgm:pt>
    <dgm:pt modelId="{082E8EA3-813C-43D1-B8DD-2F8609CA2D8D}" type="pres">
      <dgm:prSet presAssocID="{26D17B2E-6A2F-419E-9006-18333E7A6CBD}" presName="childText" presStyleLbl="conFgAcc1" presStyleIdx="4" presStyleCnt="5" custScaleY="121455" custLinFactY="4225" custLinFactNeighborX="693" custLinFactNeighborY="100000">
        <dgm:presLayoutVars>
          <dgm:bulletEnabled val="1"/>
        </dgm:presLayoutVars>
      </dgm:prSet>
      <dgm:spPr/>
    </dgm:pt>
  </dgm:ptLst>
  <dgm:cxnLst>
    <dgm:cxn modelId="{1421AA03-D8F3-4705-8319-06FED2832778}" type="presOf" srcId="{EC2987FF-DE39-4E0F-85B6-1B03774D34CB}" destId="{082E8EA3-813C-43D1-B8DD-2F8609CA2D8D}" srcOrd="0" destOrd="2" presId="urn:microsoft.com/office/officeart/2005/8/layout/list1"/>
    <dgm:cxn modelId="{0C83C816-8DC8-49E5-84F0-4E1C95FBEA77}" type="presOf" srcId="{83047C82-7E57-4F47-92D1-6D548B451182}" destId="{8A628000-09C4-450A-9D32-21BF047BF4F1}" srcOrd="0" destOrd="0" presId="urn:microsoft.com/office/officeart/2005/8/layout/list1"/>
    <dgm:cxn modelId="{7DEE593C-A069-4803-8A3E-CA5C2CBCAC8B}" type="presOf" srcId="{DF6CBB4A-3DA3-45FC-B79A-3C8AA6F61D91}" destId="{150AA571-9B84-43EC-A4F9-C09C47A3D4D2}" srcOrd="1" destOrd="0" presId="urn:microsoft.com/office/officeart/2005/8/layout/list1"/>
    <dgm:cxn modelId="{C326533F-A425-479A-99B8-1EF8EB2B16F8}" type="presOf" srcId="{B9596AF5-C163-4965-B713-944E8C8C0526}" destId="{082E8EA3-813C-43D1-B8DD-2F8609CA2D8D}" srcOrd="0" destOrd="4" presId="urn:microsoft.com/office/officeart/2005/8/layout/list1"/>
    <dgm:cxn modelId="{0551F23F-2AB8-4096-9795-DBD53984A85A}" type="presOf" srcId="{690F5265-DAC9-4B61-8E21-B337AEB6A7A1}" destId="{1D71CF0C-EC1A-4C19-B3AD-C7550EEFC4B7}" srcOrd="0" destOrd="0" presId="urn:microsoft.com/office/officeart/2005/8/layout/list1"/>
    <dgm:cxn modelId="{53AEF367-A014-4B57-A436-482367B10329}" srcId="{534CDDCA-14B9-4D10-974B-17BCBD2847E8}" destId="{EC2987FF-DE39-4E0F-85B6-1B03774D34CB}" srcOrd="1" destOrd="0" parTransId="{BD5FCD02-28F0-4914-BDB9-18BAAD9D4E63}" sibTransId="{1B3F4CB1-0928-4DA3-82F7-99B230FEE240}"/>
    <dgm:cxn modelId="{FCF85E68-DAFD-4A9D-8990-46705367385F}" type="presOf" srcId="{534CDDCA-14B9-4D10-974B-17BCBD2847E8}" destId="{082E8EA3-813C-43D1-B8DD-2F8609CA2D8D}" srcOrd="0" destOrd="0" presId="urn:microsoft.com/office/officeart/2005/8/layout/list1"/>
    <dgm:cxn modelId="{073AA94A-7326-4D3C-A8D9-0966B03A87CD}" type="presOf" srcId="{83047C82-7E57-4F47-92D1-6D548B451182}" destId="{3B6D5DD1-CD0E-44A2-A462-DA9A884FF5C2}" srcOrd="1" destOrd="0" presId="urn:microsoft.com/office/officeart/2005/8/layout/list1"/>
    <dgm:cxn modelId="{06762E4B-636C-4F02-B2DB-8F1679610C1B}" type="presOf" srcId="{84F2E5FB-F850-48A6-8C92-D011FFFCD805}" destId="{E5072D9F-B323-492B-88C2-58C447463242}" srcOrd="0" destOrd="0" presId="urn:microsoft.com/office/officeart/2005/8/layout/list1"/>
    <dgm:cxn modelId="{E0DB3C57-8F8C-4B6D-B7A2-30D104972310}" type="presOf" srcId="{41C49527-60A1-4E80-8A35-FBF2B39B0870}" destId="{1A507BD7-3972-48B9-A408-33936AF3C294}" srcOrd="0" destOrd="0" presId="urn:microsoft.com/office/officeart/2005/8/layout/list1"/>
    <dgm:cxn modelId="{94AA1A7C-98D9-43E9-9A55-D27AFA0395E7}" type="presOf" srcId="{690F5265-DAC9-4B61-8E21-B337AEB6A7A1}" destId="{674F223C-BEA8-4C55-87CC-7E8F3A5572CB}" srcOrd="1" destOrd="0" presId="urn:microsoft.com/office/officeart/2005/8/layout/list1"/>
    <dgm:cxn modelId="{6173787E-767B-4090-BA8B-B8E9CD1357E1}" srcId="{41C49527-60A1-4E80-8A35-FBF2B39B0870}" destId="{26D17B2E-6A2F-419E-9006-18333E7A6CBD}" srcOrd="4" destOrd="0" parTransId="{69BC0AAA-10E6-419B-A213-A04D2EAC0511}" sibTransId="{A128EF49-1ED1-453F-94E7-E4588F3392D1}"/>
    <dgm:cxn modelId="{228FF081-F78E-4A6E-B4AC-79C03D50D13F}" type="presOf" srcId="{26D17B2E-6A2F-419E-9006-18333E7A6CBD}" destId="{628EE649-46ED-451D-BF79-F09EF437F902}" srcOrd="1" destOrd="0" presId="urn:microsoft.com/office/officeart/2005/8/layout/list1"/>
    <dgm:cxn modelId="{C1DEAB83-8FDA-4A3D-B3EF-FA4F7F2C4E74}" type="presOf" srcId="{DF6CBB4A-3DA3-45FC-B79A-3C8AA6F61D91}" destId="{978D193F-4772-4900-B589-A5F36BD72624}" srcOrd="0" destOrd="0" presId="urn:microsoft.com/office/officeart/2005/8/layout/list1"/>
    <dgm:cxn modelId="{FA92E387-5058-4377-9ADF-E942B4D8353E}" type="presOf" srcId="{84F2E5FB-F850-48A6-8C92-D011FFFCD805}" destId="{D54E4BDD-BFEC-4E01-B4C5-09F8619B39A6}" srcOrd="1" destOrd="0" presId="urn:microsoft.com/office/officeart/2005/8/layout/list1"/>
    <dgm:cxn modelId="{E4CAB491-16ED-486B-8BE8-C15D767525EE}" srcId="{41C49527-60A1-4E80-8A35-FBF2B39B0870}" destId="{84F2E5FB-F850-48A6-8C92-D011FFFCD805}" srcOrd="2" destOrd="0" parTransId="{9054735D-F4AB-4686-A2D5-B607CF4DCDC8}" sibTransId="{2284561C-11D6-46C8-902B-A61BD5BF007F}"/>
    <dgm:cxn modelId="{18FBCFB0-B90B-4CC3-BEF5-A12B5356B6D5}" type="presOf" srcId="{26D17B2E-6A2F-419E-9006-18333E7A6CBD}" destId="{5CB33386-E090-4FF5-9B54-1EAF372FCDF8}" srcOrd="0" destOrd="0" presId="urn:microsoft.com/office/officeart/2005/8/layout/list1"/>
    <dgm:cxn modelId="{3A559CB2-2809-4C27-99F1-A878A4923821}" srcId="{26D17B2E-6A2F-419E-9006-18333E7A6CBD}" destId="{534CDDCA-14B9-4D10-974B-17BCBD2847E8}" srcOrd="0" destOrd="0" parTransId="{3ADDF5F4-D5D0-4D2A-BEF2-67C5A95AC329}" sibTransId="{547EEB4F-4A26-4F21-A3AC-394A01726D8C}"/>
    <dgm:cxn modelId="{EDF96CB9-7ED4-4E10-A153-C4C1098801B1}" srcId="{534CDDCA-14B9-4D10-974B-17BCBD2847E8}" destId="{E6C48823-1B39-428A-9462-979C93390FA3}" srcOrd="2" destOrd="0" parTransId="{423EAC11-1FC3-4E1C-8DCC-79D3CA87E560}" sibTransId="{9B5017D8-97BC-4B90-B5EC-11424DD7F127}"/>
    <dgm:cxn modelId="{51FC1BC0-0FD4-4820-81BF-2A78CDCF9977}" type="presOf" srcId="{E6C48823-1B39-428A-9462-979C93390FA3}" destId="{082E8EA3-813C-43D1-B8DD-2F8609CA2D8D}" srcOrd="0" destOrd="3" presId="urn:microsoft.com/office/officeart/2005/8/layout/list1"/>
    <dgm:cxn modelId="{8FB79FC1-9E8C-4E90-A0AF-A7D736856B60}" srcId="{41C49527-60A1-4E80-8A35-FBF2B39B0870}" destId="{DF6CBB4A-3DA3-45FC-B79A-3C8AA6F61D91}" srcOrd="0" destOrd="0" parTransId="{FCD40687-54BD-40AF-8CF3-FE09BCFFFD79}" sibTransId="{0C525812-3DD3-4B1B-BC4B-48458532AD2F}"/>
    <dgm:cxn modelId="{25596EC6-35A0-449D-8AC4-E8A31F0B4585}" srcId="{534CDDCA-14B9-4D10-974B-17BCBD2847E8}" destId="{9429225E-AAB5-46C8-B584-B641EB937844}" srcOrd="0" destOrd="0" parTransId="{6EF8B287-ECB3-400A-9147-1BB794D54FBF}" sibTransId="{52AF1B64-266B-4E19-BA4F-EB76C7CB7802}"/>
    <dgm:cxn modelId="{F6D66DD5-588B-4884-B06C-CF202AEBCDFA}" type="presOf" srcId="{9429225E-AAB5-46C8-B584-B641EB937844}" destId="{082E8EA3-813C-43D1-B8DD-2F8609CA2D8D}" srcOrd="0" destOrd="1" presId="urn:microsoft.com/office/officeart/2005/8/layout/list1"/>
    <dgm:cxn modelId="{8C0A41EA-4A6A-4D24-BE9E-A226620797DF}" srcId="{41C49527-60A1-4E80-8A35-FBF2B39B0870}" destId="{83047C82-7E57-4F47-92D1-6D548B451182}" srcOrd="3" destOrd="0" parTransId="{C8718E9C-6CE0-4531-B674-0EA247BAC071}" sibTransId="{80E3D0CC-B096-424B-952C-9A0BC9CF394F}"/>
    <dgm:cxn modelId="{28813BFA-9ABC-402B-A26A-A3AE657E066A}" srcId="{41C49527-60A1-4E80-8A35-FBF2B39B0870}" destId="{690F5265-DAC9-4B61-8E21-B337AEB6A7A1}" srcOrd="1" destOrd="0" parTransId="{BAFEEF43-6096-4422-9324-F281C2D97053}" sibTransId="{D0B1D630-4F45-42DB-B862-5F0E1B6BA8F1}"/>
    <dgm:cxn modelId="{AE9089FF-8E32-4918-B3D8-4B1736B2DD56}" srcId="{534CDDCA-14B9-4D10-974B-17BCBD2847E8}" destId="{B9596AF5-C163-4965-B713-944E8C8C0526}" srcOrd="3" destOrd="0" parTransId="{45895EC6-9E54-4E8D-B4A2-93425B49FEB0}" sibTransId="{742B0A9F-DC6C-4911-B212-004F953B7C40}"/>
    <dgm:cxn modelId="{FF5CF9F5-DAA1-4C0E-A997-1B7960FB2950}" type="presParOf" srcId="{1A507BD7-3972-48B9-A408-33936AF3C294}" destId="{B78ACDEE-7FF9-41C3-BA30-B605FDEFB4A9}" srcOrd="0" destOrd="0" presId="urn:microsoft.com/office/officeart/2005/8/layout/list1"/>
    <dgm:cxn modelId="{90B615DD-4815-4728-9221-2B88CCB6A278}" type="presParOf" srcId="{B78ACDEE-7FF9-41C3-BA30-B605FDEFB4A9}" destId="{978D193F-4772-4900-B589-A5F36BD72624}" srcOrd="0" destOrd="0" presId="urn:microsoft.com/office/officeart/2005/8/layout/list1"/>
    <dgm:cxn modelId="{9AF77116-2015-46A3-A6F2-4BA97394C09A}" type="presParOf" srcId="{B78ACDEE-7FF9-41C3-BA30-B605FDEFB4A9}" destId="{150AA571-9B84-43EC-A4F9-C09C47A3D4D2}" srcOrd="1" destOrd="0" presId="urn:microsoft.com/office/officeart/2005/8/layout/list1"/>
    <dgm:cxn modelId="{B0922793-3496-4239-95C5-16F453EB425C}" type="presParOf" srcId="{1A507BD7-3972-48B9-A408-33936AF3C294}" destId="{C2315F48-9E34-40EE-9AFF-C49589E70418}" srcOrd="1" destOrd="0" presId="urn:microsoft.com/office/officeart/2005/8/layout/list1"/>
    <dgm:cxn modelId="{A70C77C2-EB69-4FC5-A475-D2DC9E1FC546}" type="presParOf" srcId="{1A507BD7-3972-48B9-A408-33936AF3C294}" destId="{5920C161-BB8A-4EF6-B166-49F01A6735F3}" srcOrd="2" destOrd="0" presId="urn:microsoft.com/office/officeart/2005/8/layout/list1"/>
    <dgm:cxn modelId="{DF77323B-F0D1-4A2D-9EBF-F4AFCFDB0850}" type="presParOf" srcId="{1A507BD7-3972-48B9-A408-33936AF3C294}" destId="{6054264C-D380-4CD8-9277-2D5358B2CAC7}" srcOrd="3" destOrd="0" presId="urn:microsoft.com/office/officeart/2005/8/layout/list1"/>
    <dgm:cxn modelId="{C96FBD7D-2EC4-4EB8-8ADE-B983585FF386}" type="presParOf" srcId="{1A507BD7-3972-48B9-A408-33936AF3C294}" destId="{187A771C-27CE-409C-9E79-A1FC0E3447E8}" srcOrd="4" destOrd="0" presId="urn:microsoft.com/office/officeart/2005/8/layout/list1"/>
    <dgm:cxn modelId="{3A5208A5-C93F-4F96-85F7-49A48817F769}" type="presParOf" srcId="{187A771C-27CE-409C-9E79-A1FC0E3447E8}" destId="{1D71CF0C-EC1A-4C19-B3AD-C7550EEFC4B7}" srcOrd="0" destOrd="0" presId="urn:microsoft.com/office/officeart/2005/8/layout/list1"/>
    <dgm:cxn modelId="{41DCF0A0-E097-446F-B503-CFE922157285}" type="presParOf" srcId="{187A771C-27CE-409C-9E79-A1FC0E3447E8}" destId="{674F223C-BEA8-4C55-87CC-7E8F3A5572CB}" srcOrd="1" destOrd="0" presId="urn:microsoft.com/office/officeart/2005/8/layout/list1"/>
    <dgm:cxn modelId="{50665AA9-A0EE-4663-8868-8EBB193A3C83}" type="presParOf" srcId="{1A507BD7-3972-48B9-A408-33936AF3C294}" destId="{5FC5A63F-5825-4FD1-AD7E-89494012A773}" srcOrd="5" destOrd="0" presId="urn:microsoft.com/office/officeart/2005/8/layout/list1"/>
    <dgm:cxn modelId="{6D81DFCD-47DE-4DFA-978F-287C7D7E0FF1}" type="presParOf" srcId="{1A507BD7-3972-48B9-A408-33936AF3C294}" destId="{2BCEC8C6-0E77-4A9A-9D39-79B329F1CAD6}" srcOrd="6" destOrd="0" presId="urn:microsoft.com/office/officeart/2005/8/layout/list1"/>
    <dgm:cxn modelId="{3EEB2307-898F-43F0-8408-477EC5CB8BB6}" type="presParOf" srcId="{1A507BD7-3972-48B9-A408-33936AF3C294}" destId="{067E7A3C-BA2D-4A12-87A2-DA4007D65A98}" srcOrd="7" destOrd="0" presId="urn:microsoft.com/office/officeart/2005/8/layout/list1"/>
    <dgm:cxn modelId="{A56BAC1F-5D83-4C1B-83CB-7A8589E962B1}" type="presParOf" srcId="{1A507BD7-3972-48B9-A408-33936AF3C294}" destId="{1EFE5050-8080-4753-BA70-A95515321F1A}" srcOrd="8" destOrd="0" presId="urn:microsoft.com/office/officeart/2005/8/layout/list1"/>
    <dgm:cxn modelId="{EAA2663D-A557-4D06-A519-7786497D78FB}" type="presParOf" srcId="{1EFE5050-8080-4753-BA70-A95515321F1A}" destId="{E5072D9F-B323-492B-88C2-58C447463242}" srcOrd="0" destOrd="0" presId="urn:microsoft.com/office/officeart/2005/8/layout/list1"/>
    <dgm:cxn modelId="{9260E64C-ACB6-4EC3-8342-8498DFE52152}" type="presParOf" srcId="{1EFE5050-8080-4753-BA70-A95515321F1A}" destId="{D54E4BDD-BFEC-4E01-B4C5-09F8619B39A6}" srcOrd="1" destOrd="0" presId="urn:microsoft.com/office/officeart/2005/8/layout/list1"/>
    <dgm:cxn modelId="{9B4DBE7A-300D-4F11-AA35-95E4A66BE825}" type="presParOf" srcId="{1A507BD7-3972-48B9-A408-33936AF3C294}" destId="{6481BD3D-CF44-4B5B-8166-8EDF41D9EC8E}" srcOrd="9" destOrd="0" presId="urn:microsoft.com/office/officeart/2005/8/layout/list1"/>
    <dgm:cxn modelId="{99274115-3B65-42FD-A49E-E583E689A54A}" type="presParOf" srcId="{1A507BD7-3972-48B9-A408-33936AF3C294}" destId="{BCCD2238-86B2-4A9D-8E58-AB516C589D24}" srcOrd="10" destOrd="0" presId="urn:microsoft.com/office/officeart/2005/8/layout/list1"/>
    <dgm:cxn modelId="{E4DFC7B1-FB53-45BF-8EC3-218B1217CD61}" type="presParOf" srcId="{1A507BD7-3972-48B9-A408-33936AF3C294}" destId="{8F4B589C-378B-441F-8805-ABEBF35B38E9}" srcOrd="11" destOrd="0" presId="urn:microsoft.com/office/officeart/2005/8/layout/list1"/>
    <dgm:cxn modelId="{FABAD9B3-29AF-4F4E-BE6C-2C3EA88DD6E1}" type="presParOf" srcId="{1A507BD7-3972-48B9-A408-33936AF3C294}" destId="{A8E32132-3EA2-4C6D-A0C2-AC585383A646}" srcOrd="12" destOrd="0" presId="urn:microsoft.com/office/officeart/2005/8/layout/list1"/>
    <dgm:cxn modelId="{CF59C24F-F6A3-4040-999E-1AFDFD6065C3}" type="presParOf" srcId="{A8E32132-3EA2-4C6D-A0C2-AC585383A646}" destId="{8A628000-09C4-450A-9D32-21BF047BF4F1}" srcOrd="0" destOrd="0" presId="urn:microsoft.com/office/officeart/2005/8/layout/list1"/>
    <dgm:cxn modelId="{09E77FD2-498F-44DE-B8BE-EBE6A5ACD2E5}" type="presParOf" srcId="{A8E32132-3EA2-4C6D-A0C2-AC585383A646}" destId="{3B6D5DD1-CD0E-44A2-A462-DA9A884FF5C2}" srcOrd="1" destOrd="0" presId="urn:microsoft.com/office/officeart/2005/8/layout/list1"/>
    <dgm:cxn modelId="{5D32C1F2-DDED-4144-8ED7-47F3DF1C3E37}" type="presParOf" srcId="{1A507BD7-3972-48B9-A408-33936AF3C294}" destId="{0149888F-410E-4A32-900B-9F73DADACF9E}" srcOrd="13" destOrd="0" presId="urn:microsoft.com/office/officeart/2005/8/layout/list1"/>
    <dgm:cxn modelId="{D3AC9182-5A06-417A-8EF4-38C596E7B768}" type="presParOf" srcId="{1A507BD7-3972-48B9-A408-33936AF3C294}" destId="{3BCD9E24-F8C7-4D9D-9BAC-E85CD689E51D}" srcOrd="14" destOrd="0" presId="urn:microsoft.com/office/officeart/2005/8/layout/list1"/>
    <dgm:cxn modelId="{01099B96-CAD7-4973-A46C-78EB5EF252C4}" type="presParOf" srcId="{1A507BD7-3972-48B9-A408-33936AF3C294}" destId="{6884E206-EE6C-4448-B7C3-8C9ADDF6ECCC}" srcOrd="15" destOrd="0" presId="urn:microsoft.com/office/officeart/2005/8/layout/list1"/>
    <dgm:cxn modelId="{6C4823F7-A4BA-4121-B37A-B97B41E02CD9}" type="presParOf" srcId="{1A507BD7-3972-48B9-A408-33936AF3C294}" destId="{81CB9F68-7FF3-4012-9FD5-F33407E10083}" srcOrd="16" destOrd="0" presId="urn:microsoft.com/office/officeart/2005/8/layout/list1"/>
    <dgm:cxn modelId="{EB0059EA-75CD-4D55-9414-4A2F79C7E05A}" type="presParOf" srcId="{81CB9F68-7FF3-4012-9FD5-F33407E10083}" destId="{5CB33386-E090-4FF5-9B54-1EAF372FCDF8}" srcOrd="0" destOrd="0" presId="urn:microsoft.com/office/officeart/2005/8/layout/list1"/>
    <dgm:cxn modelId="{F8739423-0FC3-4CE4-AE30-18E28F9F39B6}" type="presParOf" srcId="{81CB9F68-7FF3-4012-9FD5-F33407E10083}" destId="{628EE649-46ED-451D-BF79-F09EF437F902}" srcOrd="1" destOrd="0" presId="urn:microsoft.com/office/officeart/2005/8/layout/list1"/>
    <dgm:cxn modelId="{28894778-C270-457D-82BD-9D529450DDFA}" type="presParOf" srcId="{1A507BD7-3972-48B9-A408-33936AF3C294}" destId="{A5682FAB-B2C8-493B-9774-0B47FCEE2FA0}" srcOrd="17" destOrd="0" presId="urn:microsoft.com/office/officeart/2005/8/layout/list1"/>
    <dgm:cxn modelId="{4E2AEE05-DF60-4775-B8FA-858EB1429A95}" type="presParOf" srcId="{1A507BD7-3972-48B9-A408-33936AF3C294}" destId="{082E8EA3-813C-43D1-B8DD-2F8609CA2D8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BC5DE9-C817-4715-88FB-5BF4C42A34B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859CC6-8A88-4CE9-AEB9-0DB5A8248079}">
      <dgm:prSet phldrT="[Text]" custT="1"/>
      <dgm:spPr>
        <a:solidFill>
          <a:srgbClr val="D1A565"/>
        </a:solidFill>
      </dgm:spPr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Prioritize contracting with board-certified providers</a:t>
          </a:r>
        </a:p>
      </dgm:t>
    </dgm:pt>
    <dgm:pt modelId="{00DDF7BD-91DA-4AD7-B635-09440A0368F1}" type="parTrans" cxnId="{FEE2A89D-0F1A-44DD-9DEB-6567F489518F}">
      <dgm:prSet/>
      <dgm:spPr/>
      <dgm:t>
        <a:bodyPr/>
        <a:lstStyle/>
        <a:p>
          <a:endParaRPr lang="en-US"/>
        </a:p>
      </dgm:t>
    </dgm:pt>
    <dgm:pt modelId="{B833C1ED-FFB5-4E14-8F92-35A1D09122E4}" type="sibTrans" cxnId="{FEE2A89D-0F1A-44DD-9DEB-6567F489518F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2DD388AF-56DF-44B5-A65E-5642376A735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>
              <a:latin typeface="Arial" panose="020B0604020202020204" pitchFamily="34" charset="0"/>
              <a:cs typeface="Arial" panose="020B0604020202020204" pitchFamily="34" charset="0"/>
            </a:rPr>
            <a:t>Monitor network providers to ensure use of nationally recognized clinical guidelines, when available</a:t>
          </a:r>
        </a:p>
      </dgm:t>
    </dgm:pt>
    <dgm:pt modelId="{64680F19-0630-44D7-9CD1-45D1B5EC03B3}" type="parTrans" cxnId="{445301E4-DD86-4707-A3D3-071D913E669E}">
      <dgm:prSet/>
      <dgm:spPr/>
      <dgm:t>
        <a:bodyPr/>
        <a:lstStyle/>
        <a:p>
          <a:endParaRPr lang="en-US"/>
        </a:p>
      </dgm:t>
    </dgm:pt>
    <dgm:pt modelId="{75FC5DE9-37CA-4544-B211-B3254F916D80}" type="sibTrans" cxnId="{445301E4-DD86-4707-A3D3-071D913E669E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CDC85752-9E4C-4D93-A29D-5FC91C6F235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100">
              <a:latin typeface="Arial" panose="020B0604020202020204" pitchFamily="34" charset="0"/>
              <a:cs typeface="Arial" panose="020B0604020202020204" pitchFamily="34" charset="0"/>
            </a:rPr>
            <a:t>Ensure network providers are licensed and competent through a formal credentialing process</a:t>
          </a:r>
        </a:p>
      </dgm:t>
    </dgm:pt>
    <dgm:pt modelId="{5EF5B591-1C83-4427-893B-DA9B3DFA1337}" type="parTrans" cxnId="{6832683A-1C04-4AFC-853A-23C6F303FD2B}">
      <dgm:prSet/>
      <dgm:spPr/>
      <dgm:t>
        <a:bodyPr/>
        <a:lstStyle/>
        <a:p>
          <a:endParaRPr lang="en-US"/>
        </a:p>
      </dgm:t>
    </dgm:pt>
    <dgm:pt modelId="{E06E54E7-3DA8-428D-837B-5B1FE263494A}" type="sibTrans" cxnId="{6832683A-1C04-4AFC-853A-23C6F303FD2B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2AD9D8C0-D09C-4153-8533-044587F74D9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100">
              <a:latin typeface="Arial" panose="020B0604020202020204" pitchFamily="34" charset="0"/>
              <a:cs typeface="Arial" panose="020B0604020202020204" pitchFamily="34" charset="0"/>
            </a:rPr>
            <a:t>Document the process for linking members to services</a:t>
          </a:r>
        </a:p>
      </dgm:t>
    </dgm:pt>
    <dgm:pt modelId="{F10BA0C8-9739-4EA8-A336-054D7D6D3D52}" type="parTrans" cxnId="{0926133A-F864-4CB6-B773-E5F9C9D5E515}">
      <dgm:prSet/>
      <dgm:spPr/>
      <dgm:t>
        <a:bodyPr/>
        <a:lstStyle/>
        <a:p>
          <a:endParaRPr lang="en-US"/>
        </a:p>
      </dgm:t>
    </dgm:pt>
    <dgm:pt modelId="{A5B19D76-7E7C-47B5-88E8-A6792CF3D254}" type="sibTrans" cxnId="{0926133A-F864-4CB6-B773-E5F9C9D5E515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AB6A9F85-1C7C-4114-966D-D81021C45D3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Coordinate the maintenance and sharing of health care information among providers and the ICT</a:t>
          </a:r>
        </a:p>
      </dgm:t>
    </dgm:pt>
    <dgm:pt modelId="{425E6452-754D-4D40-9F59-B2EFF2208C5C}" type="parTrans" cxnId="{BA3B4DAE-AF81-4808-83D8-37D32D2B31C4}">
      <dgm:prSet/>
      <dgm:spPr/>
      <dgm:t>
        <a:bodyPr/>
        <a:lstStyle/>
        <a:p>
          <a:endParaRPr lang="en-US"/>
        </a:p>
      </dgm:t>
    </dgm:pt>
    <dgm:pt modelId="{7AD74E74-DC44-4B25-923F-D0818A248AD9}" type="sibTrans" cxnId="{BA3B4DAE-AF81-4808-83D8-37D32D2B31C4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78FCD9FC-19A1-48E3-9C03-DAC2007D336C}" type="pres">
      <dgm:prSet presAssocID="{59BC5DE9-C817-4715-88FB-5BF4C42A34B9}" presName="cycle" presStyleCnt="0">
        <dgm:presLayoutVars>
          <dgm:dir/>
          <dgm:resizeHandles val="exact"/>
        </dgm:presLayoutVars>
      </dgm:prSet>
      <dgm:spPr/>
    </dgm:pt>
    <dgm:pt modelId="{8881C861-87B3-4688-B476-1A21FDFA3510}" type="pres">
      <dgm:prSet presAssocID="{59859CC6-8A88-4CE9-AEB9-0DB5A8248079}" presName="node" presStyleLbl="node1" presStyleIdx="0" presStyleCnt="5" custScaleX="117756" custScaleY="117756">
        <dgm:presLayoutVars>
          <dgm:bulletEnabled val="1"/>
        </dgm:presLayoutVars>
      </dgm:prSet>
      <dgm:spPr/>
    </dgm:pt>
    <dgm:pt modelId="{59C29152-BE33-4975-B8BC-67A45868FEF4}" type="pres">
      <dgm:prSet presAssocID="{B833C1ED-FFB5-4E14-8F92-35A1D09122E4}" presName="sibTrans" presStyleLbl="sibTrans2D1" presStyleIdx="0" presStyleCnt="5"/>
      <dgm:spPr/>
    </dgm:pt>
    <dgm:pt modelId="{CB73241B-9C70-4ED9-8FC6-3FAEFF479412}" type="pres">
      <dgm:prSet presAssocID="{B833C1ED-FFB5-4E14-8F92-35A1D09122E4}" presName="connectorText" presStyleLbl="sibTrans2D1" presStyleIdx="0" presStyleCnt="5"/>
      <dgm:spPr/>
    </dgm:pt>
    <dgm:pt modelId="{3A506C9C-12A2-45F6-9ABC-D4F1C39578C6}" type="pres">
      <dgm:prSet presAssocID="{2DD388AF-56DF-44B5-A65E-5642376A7358}" presName="node" presStyleLbl="node1" presStyleIdx="1" presStyleCnt="5" custScaleX="117756" custScaleY="117756">
        <dgm:presLayoutVars>
          <dgm:bulletEnabled val="1"/>
        </dgm:presLayoutVars>
      </dgm:prSet>
      <dgm:spPr/>
    </dgm:pt>
    <dgm:pt modelId="{5DF5E550-44B9-42E9-B517-58F8171542F8}" type="pres">
      <dgm:prSet presAssocID="{75FC5DE9-37CA-4544-B211-B3254F916D80}" presName="sibTrans" presStyleLbl="sibTrans2D1" presStyleIdx="1" presStyleCnt="5"/>
      <dgm:spPr/>
    </dgm:pt>
    <dgm:pt modelId="{EC32877C-59D7-4E7C-AA40-26E67C7E0B69}" type="pres">
      <dgm:prSet presAssocID="{75FC5DE9-37CA-4544-B211-B3254F916D80}" presName="connectorText" presStyleLbl="sibTrans2D1" presStyleIdx="1" presStyleCnt="5"/>
      <dgm:spPr/>
    </dgm:pt>
    <dgm:pt modelId="{097F41D0-AEB6-402C-A729-87C18B67CBF0}" type="pres">
      <dgm:prSet presAssocID="{CDC85752-9E4C-4D93-A29D-5FC91C6F2353}" presName="node" presStyleLbl="node1" presStyleIdx="2" presStyleCnt="5" custScaleX="117756" custScaleY="117756">
        <dgm:presLayoutVars>
          <dgm:bulletEnabled val="1"/>
        </dgm:presLayoutVars>
      </dgm:prSet>
      <dgm:spPr/>
    </dgm:pt>
    <dgm:pt modelId="{0DF734AD-511A-4167-8385-6E8FA563DFD0}" type="pres">
      <dgm:prSet presAssocID="{E06E54E7-3DA8-428D-837B-5B1FE263494A}" presName="sibTrans" presStyleLbl="sibTrans2D1" presStyleIdx="2" presStyleCnt="5"/>
      <dgm:spPr/>
    </dgm:pt>
    <dgm:pt modelId="{FE646685-8EAB-4C9E-B7DF-5D9DAE6906E0}" type="pres">
      <dgm:prSet presAssocID="{E06E54E7-3DA8-428D-837B-5B1FE263494A}" presName="connectorText" presStyleLbl="sibTrans2D1" presStyleIdx="2" presStyleCnt="5"/>
      <dgm:spPr/>
    </dgm:pt>
    <dgm:pt modelId="{28DC2657-DCC1-4220-9E18-742676D3EEF9}" type="pres">
      <dgm:prSet presAssocID="{2AD9D8C0-D09C-4153-8533-044587F74D9F}" presName="node" presStyleLbl="node1" presStyleIdx="3" presStyleCnt="5" custScaleX="117756" custScaleY="117756">
        <dgm:presLayoutVars>
          <dgm:bulletEnabled val="1"/>
        </dgm:presLayoutVars>
      </dgm:prSet>
      <dgm:spPr/>
    </dgm:pt>
    <dgm:pt modelId="{6C09724F-0D4F-437D-86AB-C5ADD76111FF}" type="pres">
      <dgm:prSet presAssocID="{A5B19D76-7E7C-47B5-88E8-A6792CF3D254}" presName="sibTrans" presStyleLbl="sibTrans2D1" presStyleIdx="3" presStyleCnt="5"/>
      <dgm:spPr/>
    </dgm:pt>
    <dgm:pt modelId="{10DE11C8-C901-4896-9069-697A2A5F1A65}" type="pres">
      <dgm:prSet presAssocID="{A5B19D76-7E7C-47B5-88E8-A6792CF3D254}" presName="connectorText" presStyleLbl="sibTrans2D1" presStyleIdx="3" presStyleCnt="5"/>
      <dgm:spPr/>
    </dgm:pt>
    <dgm:pt modelId="{38C68265-71B0-4FAF-84BD-FBF69C087065}" type="pres">
      <dgm:prSet presAssocID="{AB6A9F85-1C7C-4114-966D-D81021C45D33}" presName="node" presStyleLbl="node1" presStyleIdx="4" presStyleCnt="5" custScaleX="117756" custScaleY="117756">
        <dgm:presLayoutVars>
          <dgm:bulletEnabled val="1"/>
        </dgm:presLayoutVars>
      </dgm:prSet>
      <dgm:spPr/>
    </dgm:pt>
    <dgm:pt modelId="{6A05324B-8BCC-4A30-9EAB-32E0E1931544}" type="pres">
      <dgm:prSet presAssocID="{7AD74E74-DC44-4B25-923F-D0818A248AD9}" presName="sibTrans" presStyleLbl="sibTrans2D1" presStyleIdx="4" presStyleCnt="5"/>
      <dgm:spPr/>
    </dgm:pt>
    <dgm:pt modelId="{983D48CD-3373-487C-9073-68B5E7E2D487}" type="pres">
      <dgm:prSet presAssocID="{7AD74E74-DC44-4B25-923F-D0818A248AD9}" presName="connectorText" presStyleLbl="sibTrans2D1" presStyleIdx="4" presStyleCnt="5"/>
      <dgm:spPr/>
    </dgm:pt>
  </dgm:ptLst>
  <dgm:cxnLst>
    <dgm:cxn modelId="{57AF4014-AB08-4866-8B04-97424FAA513E}" type="presOf" srcId="{2AD9D8C0-D09C-4153-8533-044587F74D9F}" destId="{28DC2657-DCC1-4220-9E18-742676D3EEF9}" srcOrd="0" destOrd="0" presId="urn:microsoft.com/office/officeart/2005/8/layout/cycle2"/>
    <dgm:cxn modelId="{068DA31D-2C0B-43D3-ABAC-7F31B1A8ADF7}" type="presOf" srcId="{7AD74E74-DC44-4B25-923F-D0818A248AD9}" destId="{6A05324B-8BCC-4A30-9EAB-32E0E1931544}" srcOrd="0" destOrd="0" presId="urn:microsoft.com/office/officeart/2005/8/layout/cycle2"/>
    <dgm:cxn modelId="{99323A20-318F-4892-9182-41D10A238A25}" type="presOf" srcId="{59859CC6-8A88-4CE9-AEB9-0DB5A8248079}" destId="{8881C861-87B3-4688-B476-1A21FDFA3510}" srcOrd="0" destOrd="0" presId="urn:microsoft.com/office/officeart/2005/8/layout/cycle2"/>
    <dgm:cxn modelId="{2C26AC2A-CF83-4300-98E3-D8BF4109A763}" type="presOf" srcId="{B833C1ED-FFB5-4E14-8F92-35A1D09122E4}" destId="{59C29152-BE33-4975-B8BC-67A45868FEF4}" srcOrd="0" destOrd="0" presId="urn:microsoft.com/office/officeart/2005/8/layout/cycle2"/>
    <dgm:cxn modelId="{0926133A-F864-4CB6-B773-E5F9C9D5E515}" srcId="{59BC5DE9-C817-4715-88FB-5BF4C42A34B9}" destId="{2AD9D8C0-D09C-4153-8533-044587F74D9F}" srcOrd="3" destOrd="0" parTransId="{F10BA0C8-9739-4EA8-A336-054D7D6D3D52}" sibTransId="{A5B19D76-7E7C-47B5-88E8-A6792CF3D254}"/>
    <dgm:cxn modelId="{6832683A-1C04-4AFC-853A-23C6F303FD2B}" srcId="{59BC5DE9-C817-4715-88FB-5BF4C42A34B9}" destId="{CDC85752-9E4C-4D93-A29D-5FC91C6F2353}" srcOrd="2" destOrd="0" parTransId="{5EF5B591-1C83-4427-893B-DA9B3DFA1337}" sibTransId="{E06E54E7-3DA8-428D-837B-5B1FE263494A}"/>
    <dgm:cxn modelId="{74115B5B-51C5-4BA6-A46A-15D96B829554}" type="presOf" srcId="{E06E54E7-3DA8-428D-837B-5B1FE263494A}" destId="{FE646685-8EAB-4C9E-B7DF-5D9DAE6906E0}" srcOrd="1" destOrd="0" presId="urn:microsoft.com/office/officeart/2005/8/layout/cycle2"/>
    <dgm:cxn modelId="{3A5AD35C-9836-4F6B-9895-110284B4FEFC}" type="presOf" srcId="{A5B19D76-7E7C-47B5-88E8-A6792CF3D254}" destId="{10DE11C8-C901-4896-9069-697A2A5F1A65}" srcOrd="1" destOrd="0" presId="urn:microsoft.com/office/officeart/2005/8/layout/cycle2"/>
    <dgm:cxn modelId="{AC232E5F-8B3D-4ECF-BB0C-304D6B66708F}" type="presOf" srcId="{A5B19D76-7E7C-47B5-88E8-A6792CF3D254}" destId="{6C09724F-0D4F-437D-86AB-C5ADD76111FF}" srcOrd="0" destOrd="0" presId="urn:microsoft.com/office/officeart/2005/8/layout/cycle2"/>
    <dgm:cxn modelId="{C2E94852-861D-431E-BAC6-8757BEED0A3D}" type="presOf" srcId="{E06E54E7-3DA8-428D-837B-5B1FE263494A}" destId="{0DF734AD-511A-4167-8385-6E8FA563DFD0}" srcOrd="0" destOrd="0" presId="urn:microsoft.com/office/officeart/2005/8/layout/cycle2"/>
    <dgm:cxn modelId="{FEE2A89D-0F1A-44DD-9DEB-6567F489518F}" srcId="{59BC5DE9-C817-4715-88FB-5BF4C42A34B9}" destId="{59859CC6-8A88-4CE9-AEB9-0DB5A8248079}" srcOrd="0" destOrd="0" parTransId="{00DDF7BD-91DA-4AD7-B635-09440A0368F1}" sibTransId="{B833C1ED-FFB5-4E14-8F92-35A1D09122E4}"/>
    <dgm:cxn modelId="{196BA5A2-879E-4DEC-AB60-2C9093A84B7E}" type="presOf" srcId="{7AD74E74-DC44-4B25-923F-D0818A248AD9}" destId="{983D48CD-3373-487C-9073-68B5E7E2D487}" srcOrd="1" destOrd="0" presId="urn:microsoft.com/office/officeart/2005/8/layout/cycle2"/>
    <dgm:cxn modelId="{BA3B4DAE-AF81-4808-83D8-37D32D2B31C4}" srcId="{59BC5DE9-C817-4715-88FB-5BF4C42A34B9}" destId="{AB6A9F85-1C7C-4114-966D-D81021C45D33}" srcOrd="4" destOrd="0" parTransId="{425E6452-754D-4D40-9F59-B2EFF2208C5C}" sibTransId="{7AD74E74-DC44-4B25-923F-D0818A248AD9}"/>
    <dgm:cxn modelId="{80A59BB3-7F1A-47C0-936B-AC4F22CDC96A}" type="presOf" srcId="{AB6A9F85-1C7C-4114-966D-D81021C45D33}" destId="{38C68265-71B0-4FAF-84BD-FBF69C087065}" srcOrd="0" destOrd="0" presId="urn:microsoft.com/office/officeart/2005/8/layout/cycle2"/>
    <dgm:cxn modelId="{2C66ACCC-2A5E-40AD-AE0C-3AE7C43AA47E}" type="presOf" srcId="{75FC5DE9-37CA-4544-B211-B3254F916D80}" destId="{EC32877C-59D7-4E7C-AA40-26E67C7E0B69}" srcOrd="1" destOrd="0" presId="urn:microsoft.com/office/officeart/2005/8/layout/cycle2"/>
    <dgm:cxn modelId="{28A8E7D0-F677-4070-85EF-A153CC097D13}" type="presOf" srcId="{2DD388AF-56DF-44B5-A65E-5642376A7358}" destId="{3A506C9C-12A2-45F6-9ABC-D4F1C39578C6}" srcOrd="0" destOrd="0" presId="urn:microsoft.com/office/officeart/2005/8/layout/cycle2"/>
    <dgm:cxn modelId="{40C867D6-C6F1-4401-8C66-5A946CB1CA14}" type="presOf" srcId="{B833C1ED-FFB5-4E14-8F92-35A1D09122E4}" destId="{CB73241B-9C70-4ED9-8FC6-3FAEFF479412}" srcOrd="1" destOrd="0" presId="urn:microsoft.com/office/officeart/2005/8/layout/cycle2"/>
    <dgm:cxn modelId="{0CCC05D7-66AC-449C-BABD-37BDEA5005A5}" type="presOf" srcId="{75FC5DE9-37CA-4544-B211-B3254F916D80}" destId="{5DF5E550-44B9-42E9-B517-58F8171542F8}" srcOrd="0" destOrd="0" presId="urn:microsoft.com/office/officeart/2005/8/layout/cycle2"/>
    <dgm:cxn modelId="{445301E4-DD86-4707-A3D3-071D913E669E}" srcId="{59BC5DE9-C817-4715-88FB-5BF4C42A34B9}" destId="{2DD388AF-56DF-44B5-A65E-5642376A7358}" srcOrd="1" destOrd="0" parTransId="{64680F19-0630-44D7-9CD1-45D1B5EC03B3}" sibTransId="{75FC5DE9-37CA-4544-B211-B3254F916D80}"/>
    <dgm:cxn modelId="{EDF3CCEA-2FE7-44BF-9C3A-16C11015F447}" type="presOf" srcId="{59BC5DE9-C817-4715-88FB-5BF4C42A34B9}" destId="{78FCD9FC-19A1-48E3-9C03-DAC2007D336C}" srcOrd="0" destOrd="0" presId="urn:microsoft.com/office/officeart/2005/8/layout/cycle2"/>
    <dgm:cxn modelId="{2DB3C9FA-8F6A-4568-8A31-CC139BA421BD}" type="presOf" srcId="{CDC85752-9E4C-4D93-A29D-5FC91C6F2353}" destId="{097F41D0-AEB6-402C-A729-87C18B67CBF0}" srcOrd="0" destOrd="0" presId="urn:microsoft.com/office/officeart/2005/8/layout/cycle2"/>
    <dgm:cxn modelId="{F0405A12-6A0B-48B7-8689-B2D98D385EEA}" type="presParOf" srcId="{78FCD9FC-19A1-48E3-9C03-DAC2007D336C}" destId="{8881C861-87B3-4688-B476-1A21FDFA3510}" srcOrd="0" destOrd="0" presId="urn:microsoft.com/office/officeart/2005/8/layout/cycle2"/>
    <dgm:cxn modelId="{87D80291-9124-41C5-A628-6F66B51D7FDC}" type="presParOf" srcId="{78FCD9FC-19A1-48E3-9C03-DAC2007D336C}" destId="{59C29152-BE33-4975-B8BC-67A45868FEF4}" srcOrd="1" destOrd="0" presId="urn:microsoft.com/office/officeart/2005/8/layout/cycle2"/>
    <dgm:cxn modelId="{CE61C929-E90E-4A1D-B5C2-7F45CDBAD9EC}" type="presParOf" srcId="{59C29152-BE33-4975-B8BC-67A45868FEF4}" destId="{CB73241B-9C70-4ED9-8FC6-3FAEFF479412}" srcOrd="0" destOrd="0" presId="urn:microsoft.com/office/officeart/2005/8/layout/cycle2"/>
    <dgm:cxn modelId="{7EDE7ACF-7468-4BA6-8EF6-4B9A9BC07576}" type="presParOf" srcId="{78FCD9FC-19A1-48E3-9C03-DAC2007D336C}" destId="{3A506C9C-12A2-45F6-9ABC-D4F1C39578C6}" srcOrd="2" destOrd="0" presId="urn:microsoft.com/office/officeart/2005/8/layout/cycle2"/>
    <dgm:cxn modelId="{11F1022A-BBF3-4522-B869-73B6DC87F43D}" type="presParOf" srcId="{78FCD9FC-19A1-48E3-9C03-DAC2007D336C}" destId="{5DF5E550-44B9-42E9-B517-58F8171542F8}" srcOrd="3" destOrd="0" presId="urn:microsoft.com/office/officeart/2005/8/layout/cycle2"/>
    <dgm:cxn modelId="{FF166E92-E6B3-4D62-8411-DC63072A4032}" type="presParOf" srcId="{5DF5E550-44B9-42E9-B517-58F8171542F8}" destId="{EC32877C-59D7-4E7C-AA40-26E67C7E0B69}" srcOrd="0" destOrd="0" presId="urn:microsoft.com/office/officeart/2005/8/layout/cycle2"/>
    <dgm:cxn modelId="{0F1131C3-8370-432B-A79C-9415C7686710}" type="presParOf" srcId="{78FCD9FC-19A1-48E3-9C03-DAC2007D336C}" destId="{097F41D0-AEB6-402C-A729-87C18B67CBF0}" srcOrd="4" destOrd="0" presId="urn:microsoft.com/office/officeart/2005/8/layout/cycle2"/>
    <dgm:cxn modelId="{EB8FCEF7-BE99-4441-9980-0B2AD8008888}" type="presParOf" srcId="{78FCD9FC-19A1-48E3-9C03-DAC2007D336C}" destId="{0DF734AD-511A-4167-8385-6E8FA563DFD0}" srcOrd="5" destOrd="0" presId="urn:microsoft.com/office/officeart/2005/8/layout/cycle2"/>
    <dgm:cxn modelId="{C46EE9C9-4A9E-439E-AF61-248067B6291C}" type="presParOf" srcId="{0DF734AD-511A-4167-8385-6E8FA563DFD0}" destId="{FE646685-8EAB-4C9E-B7DF-5D9DAE6906E0}" srcOrd="0" destOrd="0" presId="urn:microsoft.com/office/officeart/2005/8/layout/cycle2"/>
    <dgm:cxn modelId="{A2643DBB-73F2-46DE-84EA-ECED34D66DDD}" type="presParOf" srcId="{78FCD9FC-19A1-48E3-9C03-DAC2007D336C}" destId="{28DC2657-DCC1-4220-9E18-742676D3EEF9}" srcOrd="6" destOrd="0" presId="urn:microsoft.com/office/officeart/2005/8/layout/cycle2"/>
    <dgm:cxn modelId="{A7E0DA0D-D800-4166-8E8B-05A45054F6A5}" type="presParOf" srcId="{78FCD9FC-19A1-48E3-9C03-DAC2007D336C}" destId="{6C09724F-0D4F-437D-86AB-C5ADD76111FF}" srcOrd="7" destOrd="0" presId="urn:microsoft.com/office/officeart/2005/8/layout/cycle2"/>
    <dgm:cxn modelId="{5480642A-FD14-43EC-8CCC-94C0556CF4E1}" type="presParOf" srcId="{6C09724F-0D4F-437D-86AB-C5ADD76111FF}" destId="{10DE11C8-C901-4896-9069-697A2A5F1A65}" srcOrd="0" destOrd="0" presId="urn:microsoft.com/office/officeart/2005/8/layout/cycle2"/>
    <dgm:cxn modelId="{31DB6CEB-5718-4C73-9361-26032A0D8135}" type="presParOf" srcId="{78FCD9FC-19A1-48E3-9C03-DAC2007D336C}" destId="{38C68265-71B0-4FAF-84BD-FBF69C087065}" srcOrd="8" destOrd="0" presId="urn:microsoft.com/office/officeart/2005/8/layout/cycle2"/>
    <dgm:cxn modelId="{2D6F3A36-4AA6-4F8F-A5DF-A70DF8C3346B}" type="presParOf" srcId="{78FCD9FC-19A1-48E3-9C03-DAC2007D336C}" destId="{6A05324B-8BCC-4A30-9EAB-32E0E1931544}" srcOrd="9" destOrd="0" presId="urn:microsoft.com/office/officeart/2005/8/layout/cycle2"/>
    <dgm:cxn modelId="{F39A3CC3-7372-4229-B485-B6D57E7D5F90}" type="presParOf" srcId="{6A05324B-8BCC-4A30-9EAB-32E0E1931544}" destId="{983D48CD-3373-487C-9073-68B5E7E2D48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2E965D-9B3C-4B20-BB9B-29865FA987EC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0637F9B-5D16-4FF2-851F-5B3FF5881558}">
      <dgm:prSet phldrT="[Text]" custT="1"/>
      <dgm:spPr>
        <a:solidFill>
          <a:srgbClr val="1C809D"/>
        </a:solidFill>
      </dgm:spPr>
      <dgm:t>
        <a:bodyPr/>
        <a:lstStyle/>
        <a:p>
          <a:r>
            <a:rPr lang="en-US" sz="900" b="1" dirty="0">
              <a:latin typeface="Arial" panose="020B0604020202020204" pitchFamily="34" charset="0"/>
              <a:cs typeface="Arial" panose="020B0604020202020204" pitchFamily="34" charset="0"/>
            </a:rPr>
            <a:t>GOAL ASSESSMENT:</a:t>
          </a:r>
        </a:p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Was goal met?</a:t>
          </a:r>
        </a:p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What is root cause?</a:t>
          </a:r>
        </a:p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What interventions are needed?</a:t>
          </a:r>
        </a:p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What is new outcome measure?</a:t>
          </a:r>
        </a:p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When is it time to reassess?</a:t>
          </a:r>
        </a:p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Who is accountable?</a:t>
          </a:r>
        </a:p>
      </dgm:t>
    </dgm:pt>
    <dgm:pt modelId="{788845B7-DED4-486C-91BD-FDE9BB3B8418}" type="parTrans" cxnId="{553674E6-A82F-4AD1-A009-677E2D26E543}">
      <dgm:prSet/>
      <dgm:spPr/>
      <dgm:t>
        <a:bodyPr/>
        <a:lstStyle/>
        <a:p>
          <a:endParaRPr lang="en-US"/>
        </a:p>
      </dgm:t>
    </dgm:pt>
    <dgm:pt modelId="{063127D7-FB1F-45FF-A47E-27D09570959D}" type="sibTrans" cxnId="{553674E6-A82F-4AD1-A009-677E2D26E543}">
      <dgm:prSet/>
      <dgm:spPr>
        <a:solidFill>
          <a:srgbClr val="D1A565"/>
        </a:solidFill>
      </dgm:spPr>
      <dgm:t>
        <a:bodyPr/>
        <a:lstStyle/>
        <a:p>
          <a:endParaRPr lang="en-US"/>
        </a:p>
      </dgm:t>
    </dgm:pt>
    <dgm:pt modelId="{481FE962-7EAE-496E-B52A-31760E950454}">
      <dgm:prSet phldrT="[Text]" custT="1"/>
      <dgm:spPr>
        <a:solidFill>
          <a:srgbClr val="1C809D"/>
        </a:solidFill>
      </dgm:spPr>
      <dgm:t>
        <a:bodyPr/>
        <a:lstStyle/>
        <a:p>
          <a:r>
            <a:rPr lang="en-US" sz="900" b="1" dirty="0">
              <a:latin typeface="Arial" panose="020B0604020202020204" pitchFamily="34" charset="0"/>
              <a:cs typeface="Arial" panose="020B0604020202020204" pitchFamily="34" charset="0"/>
            </a:rPr>
            <a:t>GOAL ASSESSMENT:</a:t>
          </a:r>
        </a:p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Case Manager, PCP and ICT review</a:t>
          </a:r>
        </a:p>
      </dgm:t>
    </dgm:pt>
    <dgm:pt modelId="{06B5C0E8-6245-4098-927C-E924EECC4418}" type="parTrans" cxnId="{8749C311-1BD0-43D6-8490-D72FA8F38A1F}">
      <dgm:prSet/>
      <dgm:spPr/>
      <dgm:t>
        <a:bodyPr/>
        <a:lstStyle/>
        <a:p>
          <a:endParaRPr lang="en-US"/>
        </a:p>
      </dgm:t>
    </dgm:pt>
    <dgm:pt modelId="{337EA1CC-827A-4AD1-B7FB-598DCDFE616B}" type="sibTrans" cxnId="{8749C311-1BD0-43D6-8490-D72FA8F38A1F}">
      <dgm:prSet/>
      <dgm:spPr>
        <a:solidFill>
          <a:srgbClr val="D1A565"/>
        </a:solidFill>
      </dgm:spPr>
      <dgm:t>
        <a:bodyPr/>
        <a:lstStyle/>
        <a:p>
          <a:endParaRPr lang="en-US"/>
        </a:p>
      </dgm:t>
    </dgm:pt>
    <dgm:pt modelId="{D2047637-27B3-4C42-90A2-372BE53A31B0}">
      <dgm:prSet phldrT="[Text]" custT="1"/>
      <dgm:spPr>
        <a:solidFill>
          <a:srgbClr val="1C809D"/>
        </a:solidFill>
      </dgm:spPr>
      <dgm:t>
        <a:bodyPr/>
        <a:lstStyle/>
        <a:p>
          <a:r>
            <a:rPr lang="en-US" sz="900" b="1" dirty="0">
              <a:latin typeface="Arial" panose="020B0604020202020204" pitchFamily="34" charset="0"/>
              <a:cs typeface="Arial" panose="020B0604020202020204" pitchFamily="34" charset="0"/>
            </a:rPr>
            <a:t>DATA </a:t>
          </a:r>
          <a:br>
            <a:rPr lang="en-US" sz="9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00" b="1" dirty="0">
              <a:latin typeface="Arial" panose="020B0604020202020204" pitchFamily="34" charset="0"/>
              <a:cs typeface="Arial" panose="020B0604020202020204" pitchFamily="34" charset="0"/>
            </a:rPr>
            <a:t>SOURCES: </a:t>
          </a:r>
        </a:p>
        <a:p>
          <a:r>
            <a:rPr lang="en-US" sz="900" dirty="0">
              <a:latin typeface="Arial" panose="020B0604020202020204" pitchFamily="34" charset="0"/>
              <a:cs typeface="Arial" panose="020B0604020202020204" pitchFamily="34" charset="0"/>
            </a:rPr>
            <a:t>member, claims, HRAs, PCP and ICT inputs</a:t>
          </a:r>
        </a:p>
      </dgm:t>
    </dgm:pt>
    <dgm:pt modelId="{7810249F-DD4C-44D9-A051-D3E2800D5AE3}" type="parTrans" cxnId="{E33C31B8-FCC7-42B2-8145-ECBA84B7A362}">
      <dgm:prSet/>
      <dgm:spPr/>
      <dgm:t>
        <a:bodyPr/>
        <a:lstStyle/>
        <a:p>
          <a:endParaRPr lang="en-US"/>
        </a:p>
      </dgm:t>
    </dgm:pt>
    <dgm:pt modelId="{CE0A57DA-953B-4AFE-91A3-8572A2F1358F}" type="sibTrans" cxnId="{E33C31B8-FCC7-42B2-8145-ECBA84B7A362}">
      <dgm:prSet/>
      <dgm:spPr>
        <a:solidFill>
          <a:srgbClr val="D1A565"/>
        </a:solidFill>
      </dgm:spPr>
      <dgm:t>
        <a:bodyPr/>
        <a:lstStyle/>
        <a:p>
          <a:endParaRPr lang="en-US"/>
        </a:p>
      </dgm:t>
    </dgm:pt>
    <dgm:pt modelId="{DBBE3E7F-D5BD-4EE1-BDAF-E7878DFBB7AE}" type="pres">
      <dgm:prSet presAssocID="{A82E965D-9B3C-4B20-BB9B-29865FA987E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71CB2D-0B19-4B91-8778-82481D3A6CB8}" type="pres">
      <dgm:prSet presAssocID="{E0637F9B-5D16-4FF2-851F-5B3FF5881558}" presName="gear1" presStyleLbl="node1" presStyleIdx="0" presStyleCnt="3" custScaleX="109416" custScaleY="109273" custLinFactNeighborX="9091" custLinFactNeighborY="-1647">
        <dgm:presLayoutVars>
          <dgm:chMax val="1"/>
          <dgm:bulletEnabled val="1"/>
        </dgm:presLayoutVars>
      </dgm:prSet>
      <dgm:spPr/>
    </dgm:pt>
    <dgm:pt modelId="{ED336C34-8ADC-4E59-ABDF-99CB094642D7}" type="pres">
      <dgm:prSet presAssocID="{E0637F9B-5D16-4FF2-851F-5B3FF5881558}" presName="gear1srcNode" presStyleLbl="node1" presStyleIdx="0" presStyleCnt="3"/>
      <dgm:spPr/>
    </dgm:pt>
    <dgm:pt modelId="{2A1D9A5A-83B5-4EB2-B98D-CC9EE1080DA3}" type="pres">
      <dgm:prSet presAssocID="{E0637F9B-5D16-4FF2-851F-5B3FF5881558}" presName="gear1dstNode" presStyleLbl="node1" presStyleIdx="0" presStyleCnt="3"/>
      <dgm:spPr/>
    </dgm:pt>
    <dgm:pt modelId="{8A426BB8-B417-440F-AD0D-0C007982EED3}" type="pres">
      <dgm:prSet presAssocID="{481FE962-7EAE-496E-B52A-31760E950454}" presName="gear2" presStyleLbl="node1" presStyleIdx="1" presStyleCnt="3" custLinFactNeighborX="1982" custLinFactNeighborY="-1416">
        <dgm:presLayoutVars>
          <dgm:chMax val="1"/>
          <dgm:bulletEnabled val="1"/>
        </dgm:presLayoutVars>
      </dgm:prSet>
      <dgm:spPr/>
    </dgm:pt>
    <dgm:pt modelId="{1670BE2E-3DC6-4F3E-A4C1-3F686839CED3}" type="pres">
      <dgm:prSet presAssocID="{481FE962-7EAE-496E-B52A-31760E950454}" presName="gear2srcNode" presStyleLbl="node1" presStyleIdx="1" presStyleCnt="3"/>
      <dgm:spPr/>
    </dgm:pt>
    <dgm:pt modelId="{70AAF723-7B47-476F-86C8-C78674A5E97A}" type="pres">
      <dgm:prSet presAssocID="{481FE962-7EAE-496E-B52A-31760E950454}" presName="gear2dstNode" presStyleLbl="node1" presStyleIdx="1" presStyleCnt="3"/>
      <dgm:spPr/>
    </dgm:pt>
    <dgm:pt modelId="{3202BDDC-E497-4C34-9BF5-C60F15E6B122}" type="pres">
      <dgm:prSet presAssocID="{D2047637-27B3-4C42-90A2-372BE53A31B0}" presName="gear3" presStyleLbl="node1" presStyleIdx="2" presStyleCnt="3"/>
      <dgm:spPr/>
    </dgm:pt>
    <dgm:pt modelId="{EAE9F6A6-7636-4A33-9BEA-42B1F25A38F7}" type="pres">
      <dgm:prSet presAssocID="{D2047637-27B3-4C42-90A2-372BE53A31B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5279E47-4397-468B-B0C4-2B5017E5BFC3}" type="pres">
      <dgm:prSet presAssocID="{D2047637-27B3-4C42-90A2-372BE53A31B0}" presName="gear3srcNode" presStyleLbl="node1" presStyleIdx="2" presStyleCnt="3"/>
      <dgm:spPr/>
    </dgm:pt>
    <dgm:pt modelId="{FD23E74F-FE62-4851-B09C-236196F2F206}" type="pres">
      <dgm:prSet presAssocID="{D2047637-27B3-4C42-90A2-372BE53A31B0}" presName="gear3dstNode" presStyleLbl="node1" presStyleIdx="2" presStyleCnt="3"/>
      <dgm:spPr/>
    </dgm:pt>
    <dgm:pt modelId="{D4455E22-F67C-448B-9616-5B4D50607127}" type="pres">
      <dgm:prSet presAssocID="{063127D7-FB1F-45FF-A47E-27D09570959D}" presName="connector1" presStyleLbl="sibTrans2D1" presStyleIdx="0" presStyleCnt="3" custLinFactNeighborX="5898" custLinFactNeighborY="-2664"/>
      <dgm:spPr/>
    </dgm:pt>
    <dgm:pt modelId="{D9363FC3-83C5-415F-8DB6-78E57DC3A973}" type="pres">
      <dgm:prSet presAssocID="{337EA1CC-827A-4AD1-B7FB-598DCDFE616B}" presName="connector2" presStyleLbl="sibTrans2D1" presStyleIdx="1" presStyleCnt="3" custLinFactNeighborX="-664" custLinFactNeighborY="664"/>
      <dgm:spPr/>
    </dgm:pt>
    <dgm:pt modelId="{66F6B6F7-8E8A-4918-B8C3-F41DC8472588}" type="pres">
      <dgm:prSet presAssocID="{CE0A57DA-953B-4AFE-91A3-8572A2F1358F}" presName="connector3" presStyleLbl="sibTrans2D1" presStyleIdx="2" presStyleCnt="3"/>
      <dgm:spPr/>
    </dgm:pt>
  </dgm:ptLst>
  <dgm:cxnLst>
    <dgm:cxn modelId="{8749C311-1BD0-43D6-8490-D72FA8F38A1F}" srcId="{A82E965D-9B3C-4B20-BB9B-29865FA987EC}" destId="{481FE962-7EAE-496E-B52A-31760E950454}" srcOrd="1" destOrd="0" parTransId="{06B5C0E8-6245-4098-927C-E924EECC4418}" sibTransId="{337EA1CC-827A-4AD1-B7FB-598DCDFE616B}"/>
    <dgm:cxn modelId="{79B8BE18-AC50-4438-917E-75B52CFDB88E}" type="presOf" srcId="{D2047637-27B3-4C42-90A2-372BE53A31B0}" destId="{75279E47-4397-468B-B0C4-2B5017E5BFC3}" srcOrd="2" destOrd="0" presId="urn:microsoft.com/office/officeart/2005/8/layout/gear1"/>
    <dgm:cxn modelId="{62492738-B3AF-4920-A38A-8A93E8265F03}" type="presOf" srcId="{D2047637-27B3-4C42-90A2-372BE53A31B0}" destId="{EAE9F6A6-7636-4A33-9BEA-42B1F25A38F7}" srcOrd="1" destOrd="0" presId="urn:microsoft.com/office/officeart/2005/8/layout/gear1"/>
    <dgm:cxn modelId="{6EF5B738-A3AB-40DE-8544-9EA31AF84B9B}" type="presOf" srcId="{E0637F9B-5D16-4FF2-851F-5B3FF5881558}" destId="{2A1D9A5A-83B5-4EB2-B98D-CC9EE1080DA3}" srcOrd="2" destOrd="0" presId="urn:microsoft.com/office/officeart/2005/8/layout/gear1"/>
    <dgm:cxn modelId="{72DD5D5D-087C-4B12-9AC7-ECD92C9C8A06}" type="presOf" srcId="{481FE962-7EAE-496E-B52A-31760E950454}" destId="{1670BE2E-3DC6-4F3E-A4C1-3F686839CED3}" srcOrd="1" destOrd="0" presId="urn:microsoft.com/office/officeart/2005/8/layout/gear1"/>
    <dgm:cxn modelId="{F9767A74-750F-4DAB-9177-62503878B462}" type="presOf" srcId="{D2047637-27B3-4C42-90A2-372BE53A31B0}" destId="{FD23E74F-FE62-4851-B09C-236196F2F206}" srcOrd="3" destOrd="0" presId="urn:microsoft.com/office/officeart/2005/8/layout/gear1"/>
    <dgm:cxn modelId="{77B44655-8AA5-46F5-9313-AD487491802A}" type="presOf" srcId="{063127D7-FB1F-45FF-A47E-27D09570959D}" destId="{D4455E22-F67C-448B-9616-5B4D50607127}" srcOrd="0" destOrd="0" presId="urn:microsoft.com/office/officeart/2005/8/layout/gear1"/>
    <dgm:cxn modelId="{A360927C-D4F0-42DE-972F-30F435F2EC87}" type="presOf" srcId="{D2047637-27B3-4C42-90A2-372BE53A31B0}" destId="{3202BDDC-E497-4C34-9BF5-C60F15E6B122}" srcOrd="0" destOrd="0" presId="urn:microsoft.com/office/officeart/2005/8/layout/gear1"/>
    <dgm:cxn modelId="{99E63997-4BDB-4750-BBEC-9F43DE555F86}" type="presOf" srcId="{CE0A57DA-953B-4AFE-91A3-8572A2F1358F}" destId="{66F6B6F7-8E8A-4918-B8C3-F41DC8472588}" srcOrd="0" destOrd="0" presId="urn:microsoft.com/office/officeart/2005/8/layout/gear1"/>
    <dgm:cxn modelId="{A0077EAC-DBF3-4EC7-B5CC-8A79E0DDB0DB}" type="presOf" srcId="{E0637F9B-5D16-4FF2-851F-5B3FF5881558}" destId="{BD71CB2D-0B19-4B91-8778-82481D3A6CB8}" srcOrd="0" destOrd="0" presId="urn:microsoft.com/office/officeart/2005/8/layout/gear1"/>
    <dgm:cxn modelId="{E33C31B8-FCC7-42B2-8145-ECBA84B7A362}" srcId="{A82E965D-9B3C-4B20-BB9B-29865FA987EC}" destId="{D2047637-27B3-4C42-90A2-372BE53A31B0}" srcOrd="2" destOrd="0" parTransId="{7810249F-DD4C-44D9-A051-D3E2800D5AE3}" sibTransId="{CE0A57DA-953B-4AFE-91A3-8572A2F1358F}"/>
    <dgm:cxn modelId="{4F0A24B9-F3FD-4C77-98CC-1768ED800E85}" type="presOf" srcId="{481FE962-7EAE-496E-B52A-31760E950454}" destId="{8A426BB8-B417-440F-AD0D-0C007982EED3}" srcOrd="0" destOrd="0" presId="urn:microsoft.com/office/officeart/2005/8/layout/gear1"/>
    <dgm:cxn modelId="{552E2BC4-56FF-4964-A336-2A94AE6B02F9}" type="presOf" srcId="{E0637F9B-5D16-4FF2-851F-5B3FF5881558}" destId="{ED336C34-8ADC-4E59-ABDF-99CB094642D7}" srcOrd="1" destOrd="0" presId="urn:microsoft.com/office/officeart/2005/8/layout/gear1"/>
    <dgm:cxn modelId="{0C2342E6-CF35-4626-AD49-771BD221CCE4}" type="presOf" srcId="{337EA1CC-827A-4AD1-B7FB-598DCDFE616B}" destId="{D9363FC3-83C5-415F-8DB6-78E57DC3A973}" srcOrd="0" destOrd="0" presId="urn:microsoft.com/office/officeart/2005/8/layout/gear1"/>
    <dgm:cxn modelId="{553674E6-A82F-4AD1-A009-677E2D26E543}" srcId="{A82E965D-9B3C-4B20-BB9B-29865FA987EC}" destId="{E0637F9B-5D16-4FF2-851F-5B3FF5881558}" srcOrd="0" destOrd="0" parTransId="{788845B7-DED4-486C-91BD-FDE9BB3B8418}" sibTransId="{063127D7-FB1F-45FF-A47E-27D09570959D}"/>
    <dgm:cxn modelId="{F01474EA-18C8-482D-86CA-29E69C6A8872}" type="presOf" srcId="{481FE962-7EAE-496E-B52A-31760E950454}" destId="{70AAF723-7B47-476F-86C8-C78674A5E97A}" srcOrd="2" destOrd="0" presId="urn:microsoft.com/office/officeart/2005/8/layout/gear1"/>
    <dgm:cxn modelId="{0A6107F7-E835-49B1-823F-C0E117B9C3CB}" type="presOf" srcId="{A82E965D-9B3C-4B20-BB9B-29865FA987EC}" destId="{DBBE3E7F-D5BD-4EE1-BDAF-E7878DFBB7AE}" srcOrd="0" destOrd="0" presId="urn:microsoft.com/office/officeart/2005/8/layout/gear1"/>
    <dgm:cxn modelId="{18AA837A-2E78-4A89-A352-EDFDDA52FDDB}" type="presParOf" srcId="{DBBE3E7F-D5BD-4EE1-BDAF-E7878DFBB7AE}" destId="{BD71CB2D-0B19-4B91-8778-82481D3A6CB8}" srcOrd="0" destOrd="0" presId="urn:microsoft.com/office/officeart/2005/8/layout/gear1"/>
    <dgm:cxn modelId="{CA47739D-D3FF-4152-B8B8-097FC4682862}" type="presParOf" srcId="{DBBE3E7F-D5BD-4EE1-BDAF-E7878DFBB7AE}" destId="{ED336C34-8ADC-4E59-ABDF-99CB094642D7}" srcOrd="1" destOrd="0" presId="urn:microsoft.com/office/officeart/2005/8/layout/gear1"/>
    <dgm:cxn modelId="{B26EA31B-94C2-49CA-BE77-1003DBC3435F}" type="presParOf" srcId="{DBBE3E7F-D5BD-4EE1-BDAF-E7878DFBB7AE}" destId="{2A1D9A5A-83B5-4EB2-B98D-CC9EE1080DA3}" srcOrd="2" destOrd="0" presId="urn:microsoft.com/office/officeart/2005/8/layout/gear1"/>
    <dgm:cxn modelId="{7C06F1EF-9114-4410-996A-26228B9C1DEC}" type="presParOf" srcId="{DBBE3E7F-D5BD-4EE1-BDAF-E7878DFBB7AE}" destId="{8A426BB8-B417-440F-AD0D-0C007982EED3}" srcOrd="3" destOrd="0" presId="urn:microsoft.com/office/officeart/2005/8/layout/gear1"/>
    <dgm:cxn modelId="{7BE3CD70-8D94-4270-9156-3C000707916C}" type="presParOf" srcId="{DBBE3E7F-D5BD-4EE1-BDAF-E7878DFBB7AE}" destId="{1670BE2E-3DC6-4F3E-A4C1-3F686839CED3}" srcOrd="4" destOrd="0" presId="urn:microsoft.com/office/officeart/2005/8/layout/gear1"/>
    <dgm:cxn modelId="{1B71FC59-4321-484D-84D4-7C8E8C394CE5}" type="presParOf" srcId="{DBBE3E7F-D5BD-4EE1-BDAF-E7878DFBB7AE}" destId="{70AAF723-7B47-476F-86C8-C78674A5E97A}" srcOrd="5" destOrd="0" presId="urn:microsoft.com/office/officeart/2005/8/layout/gear1"/>
    <dgm:cxn modelId="{372078F3-CEEF-4609-B463-5BC320CC5FF0}" type="presParOf" srcId="{DBBE3E7F-D5BD-4EE1-BDAF-E7878DFBB7AE}" destId="{3202BDDC-E497-4C34-9BF5-C60F15E6B122}" srcOrd="6" destOrd="0" presId="urn:microsoft.com/office/officeart/2005/8/layout/gear1"/>
    <dgm:cxn modelId="{0B9868F7-68F9-49B0-8962-26B6EC6AD6FB}" type="presParOf" srcId="{DBBE3E7F-D5BD-4EE1-BDAF-E7878DFBB7AE}" destId="{EAE9F6A6-7636-4A33-9BEA-42B1F25A38F7}" srcOrd="7" destOrd="0" presId="urn:microsoft.com/office/officeart/2005/8/layout/gear1"/>
    <dgm:cxn modelId="{ED07357B-BB67-44E6-8481-52E659B14FC6}" type="presParOf" srcId="{DBBE3E7F-D5BD-4EE1-BDAF-E7878DFBB7AE}" destId="{75279E47-4397-468B-B0C4-2B5017E5BFC3}" srcOrd="8" destOrd="0" presId="urn:microsoft.com/office/officeart/2005/8/layout/gear1"/>
    <dgm:cxn modelId="{E0D2419E-AE62-4231-BAC6-EB984580914D}" type="presParOf" srcId="{DBBE3E7F-D5BD-4EE1-BDAF-E7878DFBB7AE}" destId="{FD23E74F-FE62-4851-B09C-236196F2F206}" srcOrd="9" destOrd="0" presId="urn:microsoft.com/office/officeart/2005/8/layout/gear1"/>
    <dgm:cxn modelId="{1269EC63-98CB-4477-86F5-E6C688FA9AB9}" type="presParOf" srcId="{DBBE3E7F-D5BD-4EE1-BDAF-E7878DFBB7AE}" destId="{D4455E22-F67C-448B-9616-5B4D50607127}" srcOrd="10" destOrd="0" presId="urn:microsoft.com/office/officeart/2005/8/layout/gear1"/>
    <dgm:cxn modelId="{1015148B-0E4B-4B40-9A7F-88B38BBCADA3}" type="presParOf" srcId="{DBBE3E7F-D5BD-4EE1-BDAF-E7878DFBB7AE}" destId="{D9363FC3-83C5-415F-8DB6-78E57DC3A973}" srcOrd="11" destOrd="0" presId="urn:microsoft.com/office/officeart/2005/8/layout/gear1"/>
    <dgm:cxn modelId="{08E2C72F-A3F8-4F76-8E92-BE35F89882E8}" type="presParOf" srcId="{DBBE3E7F-D5BD-4EE1-BDAF-E7878DFBB7AE}" destId="{66F6B6F7-8E8A-4918-B8C3-F41DC847258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489A66-C97F-4187-8E13-CFA696F1E7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AAF84-1D28-4DE2-9108-0D730419FC35}">
      <dgm:prSet custT="1"/>
      <dgm:spPr>
        <a:solidFill>
          <a:srgbClr val="D1A565"/>
        </a:solidFill>
      </dgm:spPr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Improve access and affordability for the SNP population</a:t>
          </a:r>
        </a:p>
      </dgm:t>
    </dgm:pt>
    <dgm:pt modelId="{E55C1126-9D3D-42F2-8ABD-97FBCEAAE3D2}" type="parTrans" cxnId="{1C614266-F2E2-41DF-9124-AB0977B4CD35}">
      <dgm:prSet/>
      <dgm:spPr/>
      <dgm:t>
        <a:bodyPr/>
        <a:lstStyle/>
        <a:p>
          <a:endParaRPr lang="en-US"/>
        </a:p>
      </dgm:t>
    </dgm:pt>
    <dgm:pt modelId="{B0BA6722-7B66-4FA7-8D7D-9DE406663445}" type="sibTrans" cxnId="{1C614266-F2E2-41DF-9124-AB0977B4CD35}">
      <dgm:prSet/>
      <dgm:spPr/>
      <dgm:t>
        <a:bodyPr/>
        <a:lstStyle/>
        <a:p>
          <a:endParaRPr lang="en-US"/>
        </a:p>
      </dgm:t>
    </dgm:pt>
    <dgm:pt modelId="{C1207D61-E362-489E-8A6B-222A4B4BB11A}">
      <dgm:prSet custT="1"/>
      <dgm:spPr>
        <a:solidFill>
          <a:srgbClr val="D1A565"/>
        </a:solidFill>
      </dgm:spPr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Improve coordination of care and appropriate delivery of services</a:t>
          </a:r>
        </a:p>
      </dgm:t>
    </dgm:pt>
    <dgm:pt modelId="{A12D4BEE-8DCE-4AB1-A5FD-56BDCCB35814}" type="parTrans" cxnId="{276BAD29-D08B-473D-A2C5-87508445F3BA}">
      <dgm:prSet/>
      <dgm:spPr/>
      <dgm:t>
        <a:bodyPr/>
        <a:lstStyle/>
        <a:p>
          <a:endParaRPr lang="en-US"/>
        </a:p>
      </dgm:t>
    </dgm:pt>
    <dgm:pt modelId="{6B362FCC-074D-4293-8B90-AF5AC57EBEF0}" type="sibTrans" cxnId="{276BAD29-D08B-473D-A2C5-87508445F3BA}">
      <dgm:prSet/>
      <dgm:spPr/>
      <dgm:t>
        <a:bodyPr/>
        <a:lstStyle/>
        <a:p>
          <a:endParaRPr lang="en-US"/>
        </a:p>
      </dgm:t>
    </dgm:pt>
    <dgm:pt modelId="{81C4730D-74B7-41F2-966E-836CB02C5D68}">
      <dgm:prSet custT="1"/>
      <dgm:spPr>
        <a:solidFill>
          <a:srgbClr val="D1A565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Enhance care transitions across all healthcare settings and providers</a:t>
          </a:r>
        </a:p>
      </dgm:t>
    </dgm:pt>
    <dgm:pt modelId="{8CCF1610-930D-47E9-BC25-6D1C6BDA7D24}" type="parTrans" cxnId="{11FAB027-70B7-4A02-B2E7-38286FB0BFF1}">
      <dgm:prSet/>
      <dgm:spPr/>
      <dgm:t>
        <a:bodyPr/>
        <a:lstStyle/>
        <a:p>
          <a:endParaRPr lang="en-US"/>
        </a:p>
      </dgm:t>
    </dgm:pt>
    <dgm:pt modelId="{B9DA088F-87DC-4710-9EF0-23E17ABE2C60}" type="sibTrans" cxnId="{11FAB027-70B7-4A02-B2E7-38286FB0BFF1}">
      <dgm:prSet/>
      <dgm:spPr/>
      <dgm:t>
        <a:bodyPr/>
        <a:lstStyle/>
        <a:p>
          <a:endParaRPr lang="en-US"/>
        </a:p>
      </dgm:t>
    </dgm:pt>
    <dgm:pt modelId="{C9B0B80A-2998-47BF-8B64-2108C0A6411B}">
      <dgm:prSet custT="1"/>
      <dgm:spPr>
        <a:solidFill>
          <a:srgbClr val="D1A565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Ensure appropriate utilization of services for preventive health and chronic conditions</a:t>
          </a:r>
        </a:p>
      </dgm:t>
    </dgm:pt>
    <dgm:pt modelId="{F203ED54-188A-4117-80E1-0B54F9E40DC0}" type="parTrans" cxnId="{5A7DD744-A36D-49C0-A089-B0B8C10E7E13}">
      <dgm:prSet/>
      <dgm:spPr/>
      <dgm:t>
        <a:bodyPr/>
        <a:lstStyle/>
        <a:p>
          <a:endParaRPr lang="en-US"/>
        </a:p>
      </dgm:t>
    </dgm:pt>
    <dgm:pt modelId="{400B5966-FC69-4C46-9D2B-1712E3A85751}" type="sibTrans" cxnId="{5A7DD744-A36D-49C0-A089-B0B8C10E7E13}">
      <dgm:prSet/>
      <dgm:spPr>
        <a:solidFill>
          <a:srgbClr val="1C809D"/>
        </a:solidFill>
        <a:ln>
          <a:solidFill>
            <a:srgbClr val="1C809D"/>
          </a:solidFill>
        </a:ln>
      </dgm:spPr>
      <dgm:t>
        <a:bodyPr/>
        <a:lstStyle/>
        <a:p>
          <a:endParaRPr lang="en-US"/>
        </a:p>
      </dgm:t>
    </dgm:pt>
    <dgm:pt modelId="{9325FBAF-B832-42A0-8BE4-E0386AC057AB}" type="pres">
      <dgm:prSet presAssocID="{F6489A66-C97F-4187-8E13-CFA696F1E717}" presName="Name0" presStyleCnt="0">
        <dgm:presLayoutVars>
          <dgm:chMax val="7"/>
          <dgm:chPref val="7"/>
          <dgm:dir/>
        </dgm:presLayoutVars>
      </dgm:prSet>
      <dgm:spPr/>
    </dgm:pt>
    <dgm:pt modelId="{E1FFF366-8D9A-4FC9-95FE-383EA4FE3D84}" type="pres">
      <dgm:prSet presAssocID="{F6489A66-C97F-4187-8E13-CFA696F1E717}" presName="Name1" presStyleCnt="0"/>
      <dgm:spPr/>
    </dgm:pt>
    <dgm:pt modelId="{C175CFBD-53A5-41CF-A98E-203416189842}" type="pres">
      <dgm:prSet presAssocID="{F6489A66-C97F-4187-8E13-CFA696F1E717}" presName="cycle" presStyleCnt="0"/>
      <dgm:spPr/>
    </dgm:pt>
    <dgm:pt modelId="{5429C457-10AC-443F-8B7C-8D554AE81C7C}" type="pres">
      <dgm:prSet presAssocID="{F6489A66-C97F-4187-8E13-CFA696F1E717}" presName="srcNode" presStyleLbl="node1" presStyleIdx="0" presStyleCnt="4"/>
      <dgm:spPr/>
    </dgm:pt>
    <dgm:pt modelId="{316E9A87-1CEE-4D14-9273-8F5FEB5B56C7}" type="pres">
      <dgm:prSet presAssocID="{F6489A66-C97F-4187-8E13-CFA696F1E717}" presName="conn" presStyleLbl="parChTrans1D2" presStyleIdx="0" presStyleCnt="1"/>
      <dgm:spPr/>
    </dgm:pt>
    <dgm:pt modelId="{01F96CDD-7048-4BA5-82EF-8415489BECFD}" type="pres">
      <dgm:prSet presAssocID="{F6489A66-C97F-4187-8E13-CFA696F1E717}" presName="extraNode" presStyleLbl="node1" presStyleIdx="0" presStyleCnt="4"/>
      <dgm:spPr/>
    </dgm:pt>
    <dgm:pt modelId="{93DCF79C-A30E-451C-AF8D-FD6CD9AC3370}" type="pres">
      <dgm:prSet presAssocID="{F6489A66-C97F-4187-8E13-CFA696F1E717}" presName="dstNode" presStyleLbl="node1" presStyleIdx="0" presStyleCnt="4"/>
      <dgm:spPr/>
    </dgm:pt>
    <dgm:pt modelId="{495724D9-B03C-4B40-85A2-D8B80D6511AB}" type="pres">
      <dgm:prSet presAssocID="{C9B0B80A-2998-47BF-8B64-2108C0A6411B}" presName="text_1" presStyleLbl="node1" presStyleIdx="0" presStyleCnt="4">
        <dgm:presLayoutVars>
          <dgm:bulletEnabled val="1"/>
        </dgm:presLayoutVars>
      </dgm:prSet>
      <dgm:spPr/>
    </dgm:pt>
    <dgm:pt modelId="{504A38B0-9143-4447-8405-CE92FA3DE706}" type="pres">
      <dgm:prSet presAssocID="{C9B0B80A-2998-47BF-8B64-2108C0A6411B}" presName="accent_1" presStyleCnt="0"/>
      <dgm:spPr/>
    </dgm:pt>
    <dgm:pt modelId="{4A198036-F27C-49B0-8FEE-6E78AE660B30}" type="pres">
      <dgm:prSet presAssocID="{C9B0B80A-2998-47BF-8B64-2108C0A6411B}" presName="accentRepeatNode" presStyleLbl="solidFgAcc1" presStyleIdx="0" presStyleCnt="4"/>
      <dgm:spPr>
        <a:ln>
          <a:solidFill>
            <a:srgbClr val="1C809D"/>
          </a:solidFill>
        </a:ln>
      </dgm:spPr>
    </dgm:pt>
    <dgm:pt modelId="{0641A984-FA45-4B37-9CF9-6AF19A039BC0}" type="pres">
      <dgm:prSet presAssocID="{81C4730D-74B7-41F2-966E-836CB02C5D68}" presName="text_2" presStyleLbl="node1" presStyleIdx="1" presStyleCnt="4">
        <dgm:presLayoutVars>
          <dgm:bulletEnabled val="1"/>
        </dgm:presLayoutVars>
      </dgm:prSet>
      <dgm:spPr/>
    </dgm:pt>
    <dgm:pt modelId="{2368B871-EC2B-435F-8D0B-FD5A3141D407}" type="pres">
      <dgm:prSet presAssocID="{81C4730D-74B7-41F2-966E-836CB02C5D68}" presName="accent_2" presStyleCnt="0"/>
      <dgm:spPr/>
    </dgm:pt>
    <dgm:pt modelId="{5B6E17B4-5B13-4D4A-A938-32B7D341F910}" type="pres">
      <dgm:prSet presAssocID="{81C4730D-74B7-41F2-966E-836CB02C5D68}" presName="accentRepeatNode" presStyleLbl="solidFgAcc1" presStyleIdx="1" presStyleCnt="4"/>
      <dgm:spPr>
        <a:ln>
          <a:solidFill>
            <a:srgbClr val="1C809D"/>
          </a:solidFill>
        </a:ln>
      </dgm:spPr>
    </dgm:pt>
    <dgm:pt modelId="{7883A55A-D8BE-4861-B7D5-F576B9F8B835}" type="pres">
      <dgm:prSet presAssocID="{C1207D61-E362-489E-8A6B-222A4B4BB11A}" presName="text_3" presStyleLbl="node1" presStyleIdx="2" presStyleCnt="4">
        <dgm:presLayoutVars>
          <dgm:bulletEnabled val="1"/>
        </dgm:presLayoutVars>
      </dgm:prSet>
      <dgm:spPr/>
    </dgm:pt>
    <dgm:pt modelId="{54917210-D001-4478-BE5A-F6C51D030BCC}" type="pres">
      <dgm:prSet presAssocID="{C1207D61-E362-489E-8A6B-222A4B4BB11A}" presName="accent_3" presStyleCnt="0"/>
      <dgm:spPr/>
    </dgm:pt>
    <dgm:pt modelId="{02B0964A-50D2-4346-B3D4-17B83F809262}" type="pres">
      <dgm:prSet presAssocID="{C1207D61-E362-489E-8A6B-222A4B4BB11A}" presName="accentRepeatNode" presStyleLbl="solidFgAcc1" presStyleIdx="2" presStyleCnt="4"/>
      <dgm:spPr>
        <a:ln>
          <a:solidFill>
            <a:srgbClr val="1C809D"/>
          </a:solidFill>
        </a:ln>
      </dgm:spPr>
    </dgm:pt>
    <dgm:pt modelId="{FBD46E9F-C5BD-48F1-A1B9-5AE0BB9191DE}" type="pres">
      <dgm:prSet presAssocID="{969AAF84-1D28-4DE2-9108-0D730419FC35}" presName="text_4" presStyleLbl="node1" presStyleIdx="3" presStyleCnt="4">
        <dgm:presLayoutVars>
          <dgm:bulletEnabled val="1"/>
        </dgm:presLayoutVars>
      </dgm:prSet>
      <dgm:spPr/>
    </dgm:pt>
    <dgm:pt modelId="{B79762B7-CDAC-4A8D-B86F-2EC083D6D9AD}" type="pres">
      <dgm:prSet presAssocID="{969AAF84-1D28-4DE2-9108-0D730419FC35}" presName="accent_4" presStyleCnt="0"/>
      <dgm:spPr/>
    </dgm:pt>
    <dgm:pt modelId="{2B4E2ECC-F808-4588-8460-2DF9040DE990}" type="pres">
      <dgm:prSet presAssocID="{969AAF84-1D28-4DE2-9108-0D730419FC35}" presName="accentRepeatNode" presStyleLbl="solidFgAcc1" presStyleIdx="3" presStyleCnt="4"/>
      <dgm:spPr>
        <a:ln>
          <a:solidFill>
            <a:srgbClr val="1C809D"/>
          </a:solidFill>
        </a:ln>
      </dgm:spPr>
    </dgm:pt>
  </dgm:ptLst>
  <dgm:cxnLst>
    <dgm:cxn modelId="{11FAB027-70B7-4A02-B2E7-38286FB0BFF1}" srcId="{F6489A66-C97F-4187-8E13-CFA696F1E717}" destId="{81C4730D-74B7-41F2-966E-836CB02C5D68}" srcOrd="1" destOrd="0" parTransId="{8CCF1610-930D-47E9-BC25-6D1C6BDA7D24}" sibTransId="{B9DA088F-87DC-4710-9EF0-23E17ABE2C60}"/>
    <dgm:cxn modelId="{276BAD29-D08B-473D-A2C5-87508445F3BA}" srcId="{F6489A66-C97F-4187-8E13-CFA696F1E717}" destId="{C1207D61-E362-489E-8A6B-222A4B4BB11A}" srcOrd="2" destOrd="0" parTransId="{A12D4BEE-8DCE-4AB1-A5FD-56BDCCB35814}" sibTransId="{6B362FCC-074D-4293-8B90-AF5AC57EBEF0}"/>
    <dgm:cxn modelId="{AB23832F-70BF-470C-867D-7C8BB0D31D07}" type="presOf" srcId="{F6489A66-C97F-4187-8E13-CFA696F1E717}" destId="{9325FBAF-B832-42A0-8BE4-E0386AC057AB}" srcOrd="0" destOrd="0" presId="urn:microsoft.com/office/officeart/2008/layout/VerticalCurvedList"/>
    <dgm:cxn modelId="{2788992F-AD55-4222-92F1-40CD2533AF76}" type="presOf" srcId="{400B5966-FC69-4C46-9D2B-1712E3A85751}" destId="{316E9A87-1CEE-4D14-9273-8F5FEB5B56C7}" srcOrd="0" destOrd="0" presId="urn:microsoft.com/office/officeart/2008/layout/VerticalCurvedList"/>
    <dgm:cxn modelId="{5A7DD744-A36D-49C0-A089-B0B8C10E7E13}" srcId="{F6489A66-C97F-4187-8E13-CFA696F1E717}" destId="{C9B0B80A-2998-47BF-8B64-2108C0A6411B}" srcOrd="0" destOrd="0" parTransId="{F203ED54-188A-4117-80E1-0B54F9E40DC0}" sibTransId="{400B5966-FC69-4C46-9D2B-1712E3A85751}"/>
    <dgm:cxn modelId="{1C614266-F2E2-41DF-9124-AB0977B4CD35}" srcId="{F6489A66-C97F-4187-8E13-CFA696F1E717}" destId="{969AAF84-1D28-4DE2-9108-0D730419FC35}" srcOrd="3" destOrd="0" parTransId="{E55C1126-9D3D-42F2-8ABD-97FBCEAAE3D2}" sibTransId="{B0BA6722-7B66-4FA7-8D7D-9DE406663445}"/>
    <dgm:cxn modelId="{50789E48-EF8A-40CC-9A45-35BC14A2B277}" type="presOf" srcId="{C1207D61-E362-489E-8A6B-222A4B4BB11A}" destId="{7883A55A-D8BE-4861-B7D5-F576B9F8B835}" srcOrd="0" destOrd="0" presId="urn:microsoft.com/office/officeart/2008/layout/VerticalCurvedList"/>
    <dgm:cxn modelId="{B51BC693-4E61-455C-95CC-72CC81C39E09}" type="presOf" srcId="{969AAF84-1D28-4DE2-9108-0D730419FC35}" destId="{FBD46E9F-C5BD-48F1-A1B9-5AE0BB9191DE}" srcOrd="0" destOrd="0" presId="urn:microsoft.com/office/officeart/2008/layout/VerticalCurvedList"/>
    <dgm:cxn modelId="{AFE2C49E-F771-4B91-986C-8B67B1576493}" type="presOf" srcId="{81C4730D-74B7-41F2-966E-836CB02C5D68}" destId="{0641A984-FA45-4B37-9CF9-6AF19A039BC0}" srcOrd="0" destOrd="0" presId="urn:microsoft.com/office/officeart/2008/layout/VerticalCurvedList"/>
    <dgm:cxn modelId="{EC6ABBB2-865A-4FA4-B006-20403EBF585A}" type="presOf" srcId="{C9B0B80A-2998-47BF-8B64-2108C0A6411B}" destId="{495724D9-B03C-4B40-85A2-D8B80D6511AB}" srcOrd="0" destOrd="0" presId="urn:microsoft.com/office/officeart/2008/layout/VerticalCurvedList"/>
    <dgm:cxn modelId="{26877745-9076-4DF7-AFD4-91728AB5B846}" type="presParOf" srcId="{9325FBAF-B832-42A0-8BE4-E0386AC057AB}" destId="{E1FFF366-8D9A-4FC9-95FE-383EA4FE3D84}" srcOrd="0" destOrd="0" presId="urn:microsoft.com/office/officeart/2008/layout/VerticalCurvedList"/>
    <dgm:cxn modelId="{0A37FEFB-6775-4668-8317-C83231CEAA49}" type="presParOf" srcId="{E1FFF366-8D9A-4FC9-95FE-383EA4FE3D84}" destId="{C175CFBD-53A5-41CF-A98E-203416189842}" srcOrd="0" destOrd="0" presId="urn:microsoft.com/office/officeart/2008/layout/VerticalCurvedList"/>
    <dgm:cxn modelId="{ECAAA14F-28FA-491E-964F-93674634F996}" type="presParOf" srcId="{C175CFBD-53A5-41CF-A98E-203416189842}" destId="{5429C457-10AC-443F-8B7C-8D554AE81C7C}" srcOrd="0" destOrd="0" presId="urn:microsoft.com/office/officeart/2008/layout/VerticalCurvedList"/>
    <dgm:cxn modelId="{B1F7CA5B-6EBC-4C2A-AB25-15ED63114224}" type="presParOf" srcId="{C175CFBD-53A5-41CF-A98E-203416189842}" destId="{316E9A87-1CEE-4D14-9273-8F5FEB5B56C7}" srcOrd="1" destOrd="0" presId="urn:microsoft.com/office/officeart/2008/layout/VerticalCurvedList"/>
    <dgm:cxn modelId="{5D1A6BAD-5C3F-48A9-9F5D-D9ED616E46A5}" type="presParOf" srcId="{C175CFBD-53A5-41CF-A98E-203416189842}" destId="{01F96CDD-7048-4BA5-82EF-8415489BECFD}" srcOrd="2" destOrd="0" presId="urn:microsoft.com/office/officeart/2008/layout/VerticalCurvedList"/>
    <dgm:cxn modelId="{880E1C7E-096F-4DBC-945C-A53EEF6C82E7}" type="presParOf" srcId="{C175CFBD-53A5-41CF-A98E-203416189842}" destId="{93DCF79C-A30E-451C-AF8D-FD6CD9AC3370}" srcOrd="3" destOrd="0" presId="urn:microsoft.com/office/officeart/2008/layout/VerticalCurvedList"/>
    <dgm:cxn modelId="{7A8872EF-6731-4FE5-AE54-111FE38BD80D}" type="presParOf" srcId="{E1FFF366-8D9A-4FC9-95FE-383EA4FE3D84}" destId="{495724D9-B03C-4B40-85A2-D8B80D6511AB}" srcOrd="1" destOrd="0" presId="urn:microsoft.com/office/officeart/2008/layout/VerticalCurvedList"/>
    <dgm:cxn modelId="{CC5DCDB3-BE38-4654-A0D3-776150380E41}" type="presParOf" srcId="{E1FFF366-8D9A-4FC9-95FE-383EA4FE3D84}" destId="{504A38B0-9143-4447-8405-CE92FA3DE706}" srcOrd="2" destOrd="0" presId="urn:microsoft.com/office/officeart/2008/layout/VerticalCurvedList"/>
    <dgm:cxn modelId="{C2617BA1-2D2F-4E81-8197-D97544D977F3}" type="presParOf" srcId="{504A38B0-9143-4447-8405-CE92FA3DE706}" destId="{4A198036-F27C-49B0-8FEE-6E78AE660B30}" srcOrd="0" destOrd="0" presId="urn:microsoft.com/office/officeart/2008/layout/VerticalCurvedList"/>
    <dgm:cxn modelId="{297447FA-CEBA-485C-8BAF-FE57BB98F4C6}" type="presParOf" srcId="{E1FFF366-8D9A-4FC9-95FE-383EA4FE3D84}" destId="{0641A984-FA45-4B37-9CF9-6AF19A039BC0}" srcOrd="3" destOrd="0" presId="urn:microsoft.com/office/officeart/2008/layout/VerticalCurvedList"/>
    <dgm:cxn modelId="{B9E4DE85-BBDA-499F-8853-22E3F920DD28}" type="presParOf" srcId="{E1FFF366-8D9A-4FC9-95FE-383EA4FE3D84}" destId="{2368B871-EC2B-435F-8D0B-FD5A3141D407}" srcOrd="4" destOrd="0" presId="urn:microsoft.com/office/officeart/2008/layout/VerticalCurvedList"/>
    <dgm:cxn modelId="{43C3719B-2B9B-46D5-86B5-B737686D6638}" type="presParOf" srcId="{2368B871-EC2B-435F-8D0B-FD5A3141D407}" destId="{5B6E17B4-5B13-4D4A-A938-32B7D341F910}" srcOrd="0" destOrd="0" presId="urn:microsoft.com/office/officeart/2008/layout/VerticalCurvedList"/>
    <dgm:cxn modelId="{9B6B2E39-C3F8-4AA1-89E8-73930B95436E}" type="presParOf" srcId="{E1FFF366-8D9A-4FC9-95FE-383EA4FE3D84}" destId="{7883A55A-D8BE-4861-B7D5-F576B9F8B835}" srcOrd="5" destOrd="0" presId="urn:microsoft.com/office/officeart/2008/layout/VerticalCurvedList"/>
    <dgm:cxn modelId="{AB6F053E-C6D6-4D2D-AC18-CE18DD7ED5BB}" type="presParOf" srcId="{E1FFF366-8D9A-4FC9-95FE-383EA4FE3D84}" destId="{54917210-D001-4478-BE5A-F6C51D030BCC}" srcOrd="6" destOrd="0" presId="urn:microsoft.com/office/officeart/2008/layout/VerticalCurvedList"/>
    <dgm:cxn modelId="{B344ABE6-1AC4-4828-BB63-56DB98205B16}" type="presParOf" srcId="{54917210-D001-4478-BE5A-F6C51D030BCC}" destId="{02B0964A-50D2-4346-B3D4-17B83F809262}" srcOrd="0" destOrd="0" presId="urn:microsoft.com/office/officeart/2008/layout/VerticalCurvedList"/>
    <dgm:cxn modelId="{347A73FA-C6CF-493D-961C-5770F29FF535}" type="presParOf" srcId="{E1FFF366-8D9A-4FC9-95FE-383EA4FE3D84}" destId="{FBD46E9F-C5BD-48F1-A1B9-5AE0BB9191DE}" srcOrd="7" destOrd="0" presId="urn:microsoft.com/office/officeart/2008/layout/VerticalCurvedList"/>
    <dgm:cxn modelId="{1BF1978B-B284-47CF-9404-194C92F62EAB}" type="presParOf" srcId="{E1FFF366-8D9A-4FC9-95FE-383EA4FE3D84}" destId="{B79762B7-CDAC-4A8D-B86F-2EC083D6D9AD}" srcOrd="8" destOrd="0" presId="urn:microsoft.com/office/officeart/2008/layout/VerticalCurvedList"/>
    <dgm:cxn modelId="{197F5E5E-1731-4B2E-A125-1BEA38D1D435}" type="presParOf" srcId="{B79762B7-CDAC-4A8D-B86F-2EC083D6D9AD}" destId="{2B4E2ECC-F808-4588-8460-2DF9040DE9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9B7DDA-8776-48F1-B780-D3407CF43DF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67839F-2175-4932-B7A8-CF8F0D0B714B}">
      <dgm:prSet phldrT="[Text]" custT="1"/>
      <dgm:spPr>
        <a:solidFill>
          <a:srgbClr val="1C809D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Model </a:t>
          </a:r>
          <a:b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of care</a:t>
          </a:r>
        </a:p>
      </dgm:t>
    </dgm:pt>
    <dgm:pt modelId="{77DC7F81-A39D-486E-B4DA-F007E84BA2CC}" type="parTrans" cxnId="{9F66AC66-20DD-4407-A270-A06635675085}">
      <dgm:prSet/>
      <dgm:spPr/>
      <dgm:t>
        <a:bodyPr/>
        <a:lstStyle/>
        <a:p>
          <a:endParaRPr lang="en-US"/>
        </a:p>
      </dgm:t>
    </dgm:pt>
    <dgm:pt modelId="{95FAA75B-A1FD-4BAE-98F0-AC214BC79ABB}" type="sibTrans" cxnId="{9F66AC66-20DD-4407-A270-A06635675085}">
      <dgm:prSet/>
      <dgm:spPr/>
      <dgm:t>
        <a:bodyPr/>
        <a:lstStyle/>
        <a:p>
          <a:endParaRPr lang="en-US"/>
        </a:p>
      </dgm:t>
    </dgm:pt>
    <dgm:pt modelId="{4B3F751B-1DC9-4F41-83B8-C0542CB08DB6}">
      <dgm:prSet phldrT="[Text]" custT="1"/>
      <dgm:spPr>
        <a:solidFill>
          <a:srgbClr val="D1A565"/>
        </a:solidFill>
      </dgm:spPr>
      <dgm:t>
        <a:bodyPr lIns="0" tIns="0" rIns="0" bIns="0"/>
        <a:lstStyle/>
        <a:p>
          <a:r>
            <a:rPr lang="en-US" sz="105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</dgm:t>
    </dgm:pt>
    <dgm:pt modelId="{E3C39D19-537E-4F3A-9CBA-294B850299C5}" type="parTrans" cxnId="{770FB909-7828-4C7F-A3CC-B398051D9DB3}">
      <dgm:prSet/>
      <dgm:spPr/>
      <dgm:t>
        <a:bodyPr/>
        <a:lstStyle/>
        <a:p>
          <a:endParaRPr lang="en-US"/>
        </a:p>
      </dgm:t>
    </dgm:pt>
    <dgm:pt modelId="{AD25FE9E-8564-4AB6-A367-A1170BDB18B9}" type="sibTrans" cxnId="{770FB909-7828-4C7F-A3CC-B398051D9DB3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E54AB8C2-8C17-4719-97D7-9D196190F59F}">
      <dgm:prSet phldrT="[Text]" custT="1"/>
      <dgm:spPr>
        <a:solidFill>
          <a:srgbClr val="D1A565"/>
        </a:solidFill>
      </dgm:spPr>
      <dgm:t>
        <a:bodyPr lIns="0" tIns="0" rIns="0" bIns="0"/>
        <a:lstStyle/>
        <a:p>
          <a:r>
            <a:rPr lang="en-US" sz="1050">
              <a:latin typeface="Arial" panose="020B0604020202020204" pitchFamily="34" charset="0"/>
              <a:cs typeface="Arial" panose="020B0604020202020204" pitchFamily="34" charset="0"/>
            </a:rPr>
            <a:t>Member Engagement</a:t>
          </a:r>
        </a:p>
      </dgm:t>
    </dgm:pt>
    <dgm:pt modelId="{7AB73196-9894-4FD6-A036-557DA9D4E0EB}" type="parTrans" cxnId="{F42B3904-0597-402B-B9C8-4872BA125DC8}">
      <dgm:prSet/>
      <dgm:spPr/>
      <dgm:t>
        <a:bodyPr/>
        <a:lstStyle/>
        <a:p>
          <a:endParaRPr lang="en-US"/>
        </a:p>
      </dgm:t>
    </dgm:pt>
    <dgm:pt modelId="{F67D01C7-860B-4FF0-B526-2E08C50EC4F1}" type="sibTrans" cxnId="{F42B3904-0597-402B-B9C8-4872BA125DC8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3900CB7F-870F-4BF8-A2F5-BCB9DCA429A2}">
      <dgm:prSet phldrT="[Text]" custT="1"/>
      <dgm:spPr>
        <a:solidFill>
          <a:srgbClr val="D1A565"/>
        </a:solidFill>
      </dgm:spPr>
      <dgm:t>
        <a:bodyPr lIns="0" tIns="0" rIns="0" bIns="0"/>
        <a:lstStyle/>
        <a:p>
          <a:r>
            <a:rPr lang="en-US" sz="1050">
              <a:latin typeface="Arial" panose="020B0604020202020204" pitchFamily="34" charset="0"/>
              <a:cs typeface="Arial" panose="020B0604020202020204" pitchFamily="34" charset="0"/>
            </a:rPr>
            <a:t>Provider Engagement</a:t>
          </a:r>
        </a:p>
      </dgm:t>
    </dgm:pt>
    <dgm:pt modelId="{728046E7-86BD-405F-9C32-2C44D6F9F8E5}" type="parTrans" cxnId="{2B42060D-3F56-4B14-B2A3-634BADF58186}">
      <dgm:prSet/>
      <dgm:spPr/>
      <dgm:t>
        <a:bodyPr/>
        <a:lstStyle/>
        <a:p>
          <a:endParaRPr lang="en-US"/>
        </a:p>
      </dgm:t>
    </dgm:pt>
    <dgm:pt modelId="{DDD9A722-761D-4567-BED0-016424903EB1}" type="sibTrans" cxnId="{2B42060D-3F56-4B14-B2A3-634BADF58186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286D5033-D311-4978-8BF3-0612586792D2}">
      <dgm:prSet phldrT="[Text]" custT="1"/>
      <dgm:spPr>
        <a:solidFill>
          <a:srgbClr val="D1A565"/>
        </a:solidFill>
      </dgm:spPr>
      <dgm:t>
        <a:bodyPr lIns="0" tIns="0" rIns="0" bIns="0"/>
        <a:lstStyle/>
        <a:p>
          <a:r>
            <a:rPr lang="en-US" sz="1050">
              <a:latin typeface="Arial" panose="020B0604020202020204" pitchFamily="34" charset="0"/>
              <a:cs typeface="Arial" panose="020B0604020202020204" pitchFamily="34" charset="0"/>
            </a:rPr>
            <a:t>Health Promotion</a:t>
          </a:r>
        </a:p>
      </dgm:t>
    </dgm:pt>
    <dgm:pt modelId="{05F9D419-0EA4-45C0-AF0A-F0FECF3B8BB8}" type="parTrans" cxnId="{15E59881-9244-4E09-BA35-D771244105A3}">
      <dgm:prSet/>
      <dgm:spPr/>
      <dgm:t>
        <a:bodyPr/>
        <a:lstStyle/>
        <a:p>
          <a:endParaRPr lang="en-US"/>
        </a:p>
      </dgm:t>
    </dgm:pt>
    <dgm:pt modelId="{8ACFC173-00E2-4776-959B-F35AE8EED201}" type="sibTrans" cxnId="{15E59881-9244-4E09-BA35-D771244105A3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9C973408-B322-421B-BD1B-7B507AB8B856}">
      <dgm:prSet phldrT="[Text]" custT="1"/>
      <dgm:spPr>
        <a:solidFill>
          <a:srgbClr val="D1A565"/>
        </a:solidFill>
      </dgm:spPr>
      <dgm:t>
        <a:bodyPr lIns="0" tIns="0" rIns="0" bIns="0"/>
        <a:lstStyle/>
        <a:p>
          <a:r>
            <a:rPr lang="en-US" sz="1050">
              <a:latin typeface="Arial" panose="020B0604020202020204" pitchFamily="34" charset="0"/>
              <a:cs typeface="Arial" panose="020B0604020202020204" pitchFamily="34" charset="0"/>
            </a:rPr>
            <a:t>Measurement &amp; Quality Improvement</a:t>
          </a:r>
        </a:p>
      </dgm:t>
    </dgm:pt>
    <dgm:pt modelId="{125464C1-B817-4444-AB7C-7D4D52C36BFF}" type="parTrans" cxnId="{43AE895E-7453-458C-97AC-40A25872F0C8}">
      <dgm:prSet/>
      <dgm:spPr/>
      <dgm:t>
        <a:bodyPr/>
        <a:lstStyle/>
        <a:p>
          <a:endParaRPr lang="en-US"/>
        </a:p>
      </dgm:t>
    </dgm:pt>
    <dgm:pt modelId="{AFBE7793-61A9-4D0F-B381-617BDE8E5E06}" type="sibTrans" cxnId="{43AE895E-7453-458C-97AC-40A25872F0C8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CD81A948-CA63-4261-9D8C-41A78D6FF80C}">
      <dgm:prSet phldrT="[Text]" custT="1"/>
      <dgm:spPr>
        <a:solidFill>
          <a:srgbClr val="D1A565"/>
        </a:solidFill>
      </dgm:spPr>
      <dgm:t>
        <a:bodyPr lIns="0" tIns="0" rIns="0" bIns="0"/>
        <a:lstStyle/>
        <a:p>
          <a:r>
            <a:rPr lang="en-US" sz="1050">
              <a:latin typeface="Arial" panose="020B0604020202020204" pitchFamily="34" charset="0"/>
              <a:cs typeface="Arial" panose="020B0604020202020204" pitchFamily="34" charset="0"/>
            </a:rPr>
            <a:t>Access to Care &amp; Services</a:t>
          </a:r>
        </a:p>
      </dgm:t>
    </dgm:pt>
    <dgm:pt modelId="{B56D3ECA-9EFA-4A09-9AD8-928D9DE6622C}" type="parTrans" cxnId="{1FCA09C4-81DC-4DEF-A772-6FEFB2B2D28C}">
      <dgm:prSet/>
      <dgm:spPr/>
      <dgm:t>
        <a:bodyPr/>
        <a:lstStyle/>
        <a:p>
          <a:endParaRPr lang="en-US"/>
        </a:p>
      </dgm:t>
    </dgm:pt>
    <dgm:pt modelId="{584A3005-0CFF-4FA9-B5D1-793E7B96A142}" type="sibTrans" cxnId="{1FCA09C4-81DC-4DEF-A772-6FEFB2B2D28C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FC1DAE5D-23D5-4AE1-8A98-67EC97085E5F}">
      <dgm:prSet phldrT="[Text]" custT="1"/>
      <dgm:spPr>
        <a:solidFill>
          <a:srgbClr val="D1A565"/>
        </a:solidFill>
      </dgm:spPr>
      <dgm:t>
        <a:bodyPr lIns="0" tIns="0" rIns="0" bIns="0"/>
        <a:lstStyle/>
        <a:p>
          <a:r>
            <a:rPr lang="en-US" sz="1050">
              <a:latin typeface="Arial" panose="020B0604020202020204" pitchFamily="34" charset="0"/>
              <a:cs typeface="Arial" panose="020B0604020202020204" pitchFamily="34" charset="0"/>
            </a:rPr>
            <a:t>Care Coordination &amp; Management</a:t>
          </a:r>
        </a:p>
      </dgm:t>
    </dgm:pt>
    <dgm:pt modelId="{5F77CEA8-5A07-49C2-93B8-853ECFDE8E4B}" type="parTrans" cxnId="{16C15640-2CF6-4443-B187-C3E07827E5D0}">
      <dgm:prSet/>
      <dgm:spPr/>
      <dgm:t>
        <a:bodyPr/>
        <a:lstStyle/>
        <a:p>
          <a:endParaRPr lang="en-US"/>
        </a:p>
      </dgm:t>
    </dgm:pt>
    <dgm:pt modelId="{05824577-12C8-41D5-BE0D-DF07CD09351B}" type="sibTrans" cxnId="{16C15640-2CF6-4443-B187-C3E07827E5D0}">
      <dgm:prSet/>
      <dgm:spPr>
        <a:solidFill>
          <a:srgbClr val="1C809D"/>
        </a:solidFill>
      </dgm:spPr>
      <dgm:t>
        <a:bodyPr/>
        <a:lstStyle/>
        <a:p>
          <a:endParaRPr lang="en-US"/>
        </a:p>
      </dgm:t>
    </dgm:pt>
    <dgm:pt modelId="{1AA7AD89-9C41-433B-930F-55592199AB2A}" type="pres">
      <dgm:prSet presAssocID="{1D9B7DDA-8776-48F1-B780-D3407CF43D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8160B9-29C5-4D74-8502-8A6851D40FDE}" type="pres">
      <dgm:prSet presAssocID="{4F67839F-2175-4932-B7A8-CF8F0D0B714B}" presName="centerShape" presStyleLbl="node0" presStyleIdx="0" presStyleCnt="1"/>
      <dgm:spPr/>
    </dgm:pt>
    <dgm:pt modelId="{52575288-713C-4C2B-A6D8-189895DC7E6F}" type="pres">
      <dgm:prSet presAssocID="{4B3F751B-1DC9-4F41-83B8-C0542CB08DB6}" presName="node" presStyleLbl="node1" presStyleIdx="0" presStyleCnt="7" custScaleX="135388" custScaleY="135388">
        <dgm:presLayoutVars>
          <dgm:bulletEnabled val="1"/>
        </dgm:presLayoutVars>
      </dgm:prSet>
      <dgm:spPr/>
    </dgm:pt>
    <dgm:pt modelId="{569D55D8-6059-45AA-8A37-4F1FFE71849A}" type="pres">
      <dgm:prSet presAssocID="{4B3F751B-1DC9-4F41-83B8-C0542CB08DB6}" presName="dummy" presStyleCnt="0"/>
      <dgm:spPr/>
    </dgm:pt>
    <dgm:pt modelId="{FBED3AF2-1BB4-4175-94BD-840D600B24BF}" type="pres">
      <dgm:prSet presAssocID="{AD25FE9E-8564-4AB6-A367-A1170BDB18B9}" presName="sibTrans" presStyleLbl="sibTrans2D1" presStyleIdx="0" presStyleCnt="7"/>
      <dgm:spPr/>
    </dgm:pt>
    <dgm:pt modelId="{6AA0B6AC-F9FB-4FBE-842D-3D73825479AD}" type="pres">
      <dgm:prSet presAssocID="{E54AB8C2-8C17-4719-97D7-9D196190F59F}" presName="node" presStyleLbl="node1" presStyleIdx="1" presStyleCnt="7" custScaleX="135388" custScaleY="135388">
        <dgm:presLayoutVars>
          <dgm:bulletEnabled val="1"/>
        </dgm:presLayoutVars>
      </dgm:prSet>
      <dgm:spPr/>
    </dgm:pt>
    <dgm:pt modelId="{6F1D0BE0-81C1-4FDF-85E5-5BA5D08043B3}" type="pres">
      <dgm:prSet presAssocID="{E54AB8C2-8C17-4719-97D7-9D196190F59F}" presName="dummy" presStyleCnt="0"/>
      <dgm:spPr/>
    </dgm:pt>
    <dgm:pt modelId="{E52E3334-7AF0-456F-8339-A59429B9B221}" type="pres">
      <dgm:prSet presAssocID="{F67D01C7-860B-4FF0-B526-2E08C50EC4F1}" presName="sibTrans" presStyleLbl="sibTrans2D1" presStyleIdx="1" presStyleCnt="7"/>
      <dgm:spPr/>
    </dgm:pt>
    <dgm:pt modelId="{103D1BE4-FA81-444F-86E5-26D1969B50A1}" type="pres">
      <dgm:prSet presAssocID="{3900CB7F-870F-4BF8-A2F5-BCB9DCA429A2}" presName="node" presStyleLbl="node1" presStyleIdx="2" presStyleCnt="7" custScaleX="135388" custScaleY="135388">
        <dgm:presLayoutVars>
          <dgm:bulletEnabled val="1"/>
        </dgm:presLayoutVars>
      </dgm:prSet>
      <dgm:spPr/>
    </dgm:pt>
    <dgm:pt modelId="{4A26587F-44CF-4645-8FF4-6B63FD013AA2}" type="pres">
      <dgm:prSet presAssocID="{3900CB7F-870F-4BF8-A2F5-BCB9DCA429A2}" presName="dummy" presStyleCnt="0"/>
      <dgm:spPr/>
    </dgm:pt>
    <dgm:pt modelId="{A8CE5353-6FA3-44EB-8178-CCEAF37705F1}" type="pres">
      <dgm:prSet presAssocID="{DDD9A722-761D-4567-BED0-016424903EB1}" presName="sibTrans" presStyleLbl="sibTrans2D1" presStyleIdx="2" presStyleCnt="7"/>
      <dgm:spPr/>
    </dgm:pt>
    <dgm:pt modelId="{DD080735-AC38-497E-AD02-F3B45ECB7263}" type="pres">
      <dgm:prSet presAssocID="{286D5033-D311-4978-8BF3-0612586792D2}" presName="node" presStyleLbl="node1" presStyleIdx="3" presStyleCnt="7" custScaleX="135388" custScaleY="135388">
        <dgm:presLayoutVars>
          <dgm:bulletEnabled val="1"/>
        </dgm:presLayoutVars>
      </dgm:prSet>
      <dgm:spPr/>
    </dgm:pt>
    <dgm:pt modelId="{5A378348-7644-499D-B890-3900413CA6C8}" type="pres">
      <dgm:prSet presAssocID="{286D5033-D311-4978-8BF3-0612586792D2}" presName="dummy" presStyleCnt="0"/>
      <dgm:spPr/>
    </dgm:pt>
    <dgm:pt modelId="{FCEC9184-F457-4426-883E-CFEEA01DA1A7}" type="pres">
      <dgm:prSet presAssocID="{8ACFC173-00E2-4776-959B-F35AE8EED201}" presName="sibTrans" presStyleLbl="sibTrans2D1" presStyleIdx="3" presStyleCnt="7"/>
      <dgm:spPr/>
    </dgm:pt>
    <dgm:pt modelId="{C0EBC728-5A8C-457E-A608-7C6A706CEC81}" type="pres">
      <dgm:prSet presAssocID="{CD81A948-CA63-4261-9D8C-41A78D6FF80C}" presName="node" presStyleLbl="node1" presStyleIdx="4" presStyleCnt="7" custScaleX="135388" custScaleY="135388">
        <dgm:presLayoutVars>
          <dgm:bulletEnabled val="1"/>
        </dgm:presLayoutVars>
      </dgm:prSet>
      <dgm:spPr/>
    </dgm:pt>
    <dgm:pt modelId="{BC487413-99C2-405E-A27C-6E5C7D5B3C4E}" type="pres">
      <dgm:prSet presAssocID="{CD81A948-CA63-4261-9D8C-41A78D6FF80C}" presName="dummy" presStyleCnt="0"/>
      <dgm:spPr/>
    </dgm:pt>
    <dgm:pt modelId="{B7BE7E8C-AAA5-4B17-8EBD-F5C6E5A99FBC}" type="pres">
      <dgm:prSet presAssocID="{584A3005-0CFF-4FA9-B5D1-793E7B96A142}" presName="sibTrans" presStyleLbl="sibTrans2D1" presStyleIdx="4" presStyleCnt="7"/>
      <dgm:spPr/>
    </dgm:pt>
    <dgm:pt modelId="{D20A5F55-1B15-403E-AC49-7CF577D45DE9}" type="pres">
      <dgm:prSet presAssocID="{FC1DAE5D-23D5-4AE1-8A98-67EC97085E5F}" presName="node" presStyleLbl="node1" presStyleIdx="5" presStyleCnt="7" custScaleX="135388" custScaleY="135388">
        <dgm:presLayoutVars>
          <dgm:bulletEnabled val="1"/>
        </dgm:presLayoutVars>
      </dgm:prSet>
      <dgm:spPr/>
    </dgm:pt>
    <dgm:pt modelId="{700DC0CE-37D3-41CA-ADC3-74E28BF6D0B5}" type="pres">
      <dgm:prSet presAssocID="{FC1DAE5D-23D5-4AE1-8A98-67EC97085E5F}" presName="dummy" presStyleCnt="0"/>
      <dgm:spPr/>
    </dgm:pt>
    <dgm:pt modelId="{7A7583C7-9517-45FF-B735-703599DD10D0}" type="pres">
      <dgm:prSet presAssocID="{05824577-12C8-41D5-BE0D-DF07CD09351B}" presName="sibTrans" presStyleLbl="sibTrans2D1" presStyleIdx="5" presStyleCnt="7"/>
      <dgm:spPr/>
    </dgm:pt>
    <dgm:pt modelId="{3377F1C6-3AB2-489E-B018-83462D38D09A}" type="pres">
      <dgm:prSet presAssocID="{9C973408-B322-421B-BD1B-7B507AB8B856}" presName="node" presStyleLbl="node1" presStyleIdx="6" presStyleCnt="7" custScaleX="135388" custScaleY="135388">
        <dgm:presLayoutVars>
          <dgm:bulletEnabled val="1"/>
        </dgm:presLayoutVars>
      </dgm:prSet>
      <dgm:spPr/>
    </dgm:pt>
    <dgm:pt modelId="{7EA2FEDF-B1AF-455F-B96A-FB73EFFBDAC4}" type="pres">
      <dgm:prSet presAssocID="{9C973408-B322-421B-BD1B-7B507AB8B856}" presName="dummy" presStyleCnt="0"/>
      <dgm:spPr/>
    </dgm:pt>
    <dgm:pt modelId="{E26E411C-B08C-460E-812F-F2DDA2FDD596}" type="pres">
      <dgm:prSet presAssocID="{AFBE7793-61A9-4D0F-B381-617BDE8E5E06}" presName="sibTrans" presStyleLbl="sibTrans2D1" presStyleIdx="6" presStyleCnt="7"/>
      <dgm:spPr/>
    </dgm:pt>
  </dgm:ptLst>
  <dgm:cxnLst>
    <dgm:cxn modelId="{F42B3904-0597-402B-B9C8-4872BA125DC8}" srcId="{4F67839F-2175-4932-B7A8-CF8F0D0B714B}" destId="{E54AB8C2-8C17-4719-97D7-9D196190F59F}" srcOrd="1" destOrd="0" parTransId="{7AB73196-9894-4FD6-A036-557DA9D4E0EB}" sibTransId="{F67D01C7-860B-4FF0-B526-2E08C50EC4F1}"/>
    <dgm:cxn modelId="{770FB909-7828-4C7F-A3CC-B398051D9DB3}" srcId="{4F67839F-2175-4932-B7A8-CF8F0D0B714B}" destId="{4B3F751B-1DC9-4F41-83B8-C0542CB08DB6}" srcOrd="0" destOrd="0" parTransId="{E3C39D19-537E-4F3A-9CBA-294B850299C5}" sibTransId="{AD25FE9E-8564-4AB6-A367-A1170BDB18B9}"/>
    <dgm:cxn modelId="{2B42060D-3F56-4B14-B2A3-634BADF58186}" srcId="{4F67839F-2175-4932-B7A8-CF8F0D0B714B}" destId="{3900CB7F-870F-4BF8-A2F5-BCB9DCA429A2}" srcOrd="2" destOrd="0" parTransId="{728046E7-86BD-405F-9C32-2C44D6F9F8E5}" sibTransId="{DDD9A722-761D-4567-BED0-016424903EB1}"/>
    <dgm:cxn modelId="{C30B5924-B453-4E0F-8D88-E5C8DCBE26CB}" type="presOf" srcId="{584A3005-0CFF-4FA9-B5D1-793E7B96A142}" destId="{B7BE7E8C-AAA5-4B17-8EBD-F5C6E5A99FBC}" srcOrd="0" destOrd="0" presId="urn:microsoft.com/office/officeart/2005/8/layout/radial6"/>
    <dgm:cxn modelId="{2305AB24-4900-4DFD-B20C-3488C7459E3D}" type="presOf" srcId="{4B3F751B-1DC9-4F41-83B8-C0542CB08DB6}" destId="{52575288-713C-4C2B-A6D8-189895DC7E6F}" srcOrd="0" destOrd="0" presId="urn:microsoft.com/office/officeart/2005/8/layout/radial6"/>
    <dgm:cxn modelId="{16C15640-2CF6-4443-B187-C3E07827E5D0}" srcId="{4F67839F-2175-4932-B7A8-CF8F0D0B714B}" destId="{FC1DAE5D-23D5-4AE1-8A98-67EC97085E5F}" srcOrd="5" destOrd="0" parTransId="{5F77CEA8-5A07-49C2-93B8-853ECFDE8E4B}" sibTransId="{05824577-12C8-41D5-BE0D-DF07CD09351B}"/>
    <dgm:cxn modelId="{43AE895E-7453-458C-97AC-40A25872F0C8}" srcId="{4F67839F-2175-4932-B7A8-CF8F0D0B714B}" destId="{9C973408-B322-421B-BD1B-7B507AB8B856}" srcOrd="6" destOrd="0" parTransId="{125464C1-B817-4444-AB7C-7D4D52C36BFF}" sibTransId="{AFBE7793-61A9-4D0F-B381-617BDE8E5E06}"/>
    <dgm:cxn modelId="{6409F642-B53D-400A-AD6B-2F25E923DDB7}" type="presOf" srcId="{DDD9A722-761D-4567-BED0-016424903EB1}" destId="{A8CE5353-6FA3-44EB-8178-CCEAF37705F1}" srcOrd="0" destOrd="0" presId="urn:microsoft.com/office/officeart/2005/8/layout/radial6"/>
    <dgm:cxn modelId="{9F66AC66-20DD-4407-A270-A06635675085}" srcId="{1D9B7DDA-8776-48F1-B780-D3407CF43DF4}" destId="{4F67839F-2175-4932-B7A8-CF8F0D0B714B}" srcOrd="0" destOrd="0" parTransId="{77DC7F81-A39D-486E-B4DA-F007E84BA2CC}" sibTransId="{95FAA75B-A1FD-4BAE-98F0-AC214BC79ABB}"/>
    <dgm:cxn modelId="{D766A767-D62E-491A-82DF-8DFCFFA5EC72}" type="presOf" srcId="{9C973408-B322-421B-BD1B-7B507AB8B856}" destId="{3377F1C6-3AB2-489E-B018-83462D38D09A}" srcOrd="0" destOrd="0" presId="urn:microsoft.com/office/officeart/2005/8/layout/radial6"/>
    <dgm:cxn modelId="{B42E6269-B492-4152-AFFA-A2F33495FB88}" type="presOf" srcId="{3900CB7F-870F-4BF8-A2F5-BCB9DCA429A2}" destId="{103D1BE4-FA81-444F-86E5-26D1969B50A1}" srcOrd="0" destOrd="0" presId="urn:microsoft.com/office/officeart/2005/8/layout/radial6"/>
    <dgm:cxn modelId="{3D684B6E-A1F7-482A-894D-D18BEB05D108}" type="presOf" srcId="{F67D01C7-860B-4FF0-B526-2E08C50EC4F1}" destId="{E52E3334-7AF0-456F-8339-A59429B9B221}" srcOrd="0" destOrd="0" presId="urn:microsoft.com/office/officeart/2005/8/layout/radial6"/>
    <dgm:cxn modelId="{B4D08275-7904-4D0B-904F-DCEDAA72F08C}" type="presOf" srcId="{AFBE7793-61A9-4D0F-B381-617BDE8E5E06}" destId="{E26E411C-B08C-460E-812F-F2DDA2FDD596}" srcOrd="0" destOrd="0" presId="urn:microsoft.com/office/officeart/2005/8/layout/radial6"/>
    <dgm:cxn modelId="{15E59881-9244-4E09-BA35-D771244105A3}" srcId="{4F67839F-2175-4932-B7A8-CF8F0D0B714B}" destId="{286D5033-D311-4978-8BF3-0612586792D2}" srcOrd="3" destOrd="0" parTransId="{05F9D419-0EA4-45C0-AF0A-F0FECF3B8BB8}" sibTransId="{8ACFC173-00E2-4776-959B-F35AE8EED201}"/>
    <dgm:cxn modelId="{9E6ADE8D-9BF5-4E30-8E80-3B17E847F957}" type="presOf" srcId="{FC1DAE5D-23D5-4AE1-8A98-67EC97085E5F}" destId="{D20A5F55-1B15-403E-AC49-7CF577D45DE9}" srcOrd="0" destOrd="0" presId="urn:microsoft.com/office/officeart/2005/8/layout/radial6"/>
    <dgm:cxn modelId="{87E7AE90-F6A9-4221-A87F-01A23166FD9D}" type="presOf" srcId="{8ACFC173-00E2-4776-959B-F35AE8EED201}" destId="{FCEC9184-F457-4426-883E-CFEEA01DA1A7}" srcOrd="0" destOrd="0" presId="urn:microsoft.com/office/officeart/2005/8/layout/radial6"/>
    <dgm:cxn modelId="{913B489F-F63E-417E-891E-B7BF3E668DC9}" type="presOf" srcId="{05824577-12C8-41D5-BE0D-DF07CD09351B}" destId="{7A7583C7-9517-45FF-B735-703599DD10D0}" srcOrd="0" destOrd="0" presId="urn:microsoft.com/office/officeart/2005/8/layout/radial6"/>
    <dgm:cxn modelId="{1FCA09C4-81DC-4DEF-A772-6FEFB2B2D28C}" srcId="{4F67839F-2175-4932-B7A8-CF8F0D0B714B}" destId="{CD81A948-CA63-4261-9D8C-41A78D6FF80C}" srcOrd="4" destOrd="0" parTransId="{B56D3ECA-9EFA-4A09-9AD8-928D9DE6622C}" sibTransId="{584A3005-0CFF-4FA9-B5D1-793E7B96A142}"/>
    <dgm:cxn modelId="{01506BCB-00ED-48F2-A8BB-7027A2163205}" type="presOf" srcId="{AD25FE9E-8564-4AB6-A367-A1170BDB18B9}" destId="{FBED3AF2-1BB4-4175-94BD-840D600B24BF}" srcOrd="0" destOrd="0" presId="urn:microsoft.com/office/officeart/2005/8/layout/radial6"/>
    <dgm:cxn modelId="{044521D8-5A8A-4FCD-B001-1FDF35C965EF}" type="presOf" srcId="{1D9B7DDA-8776-48F1-B780-D3407CF43DF4}" destId="{1AA7AD89-9C41-433B-930F-55592199AB2A}" srcOrd="0" destOrd="0" presId="urn:microsoft.com/office/officeart/2005/8/layout/radial6"/>
    <dgm:cxn modelId="{1D1ADBF1-CA04-43E1-87EF-2EC0EBAED365}" type="presOf" srcId="{CD81A948-CA63-4261-9D8C-41A78D6FF80C}" destId="{C0EBC728-5A8C-457E-A608-7C6A706CEC81}" srcOrd="0" destOrd="0" presId="urn:microsoft.com/office/officeart/2005/8/layout/radial6"/>
    <dgm:cxn modelId="{29571FFA-6505-428D-9D11-98C61A78B95E}" type="presOf" srcId="{286D5033-D311-4978-8BF3-0612586792D2}" destId="{DD080735-AC38-497E-AD02-F3B45ECB7263}" srcOrd="0" destOrd="0" presId="urn:microsoft.com/office/officeart/2005/8/layout/radial6"/>
    <dgm:cxn modelId="{08BA3AFA-48A4-483D-A5FF-CF6CE457E1DC}" type="presOf" srcId="{4F67839F-2175-4932-B7A8-CF8F0D0B714B}" destId="{EC8160B9-29C5-4D74-8502-8A6851D40FDE}" srcOrd="0" destOrd="0" presId="urn:microsoft.com/office/officeart/2005/8/layout/radial6"/>
    <dgm:cxn modelId="{3421BBFE-6A59-432A-B308-8B166F0033DE}" type="presOf" srcId="{E54AB8C2-8C17-4719-97D7-9D196190F59F}" destId="{6AA0B6AC-F9FB-4FBE-842D-3D73825479AD}" srcOrd="0" destOrd="0" presId="urn:microsoft.com/office/officeart/2005/8/layout/radial6"/>
    <dgm:cxn modelId="{6E1ECF34-9C55-4244-86FC-3BD87D18FBE5}" type="presParOf" srcId="{1AA7AD89-9C41-433B-930F-55592199AB2A}" destId="{EC8160B9-29C5-4D74-8502-8A6851D40FDE}" srcOrd="0" destOrd="0" presId="urn:microsoft.com/office/officeart/2005/8/layout/radial6"/>
    <dgm:cxn modelId="{E943DADC-7736-40D5-BC70-5161E2D4105E}" type="presParOf" srcId="{1AA7AD89-9C41-433B-930F-55592199AB2A}" destId="{52575288-713C-4C2B-A6D8-189895DC7E6F}" srcOrd="1" destOrd="0" presId="urn:microsoft.com/office/officeart/2005/8/layout/radial6"/>
    <dgm:cxn modelId="{C1CBD542-4E16-458A-8192-17B60844E0F0}" type="presParOf" srcId="{1AA7AD89-9C41-433B-930F-55592199AB2A}" destId="{569D55D8-6059-45AA-8A37-4F1FFE71849A}" srcOrd="2" destOrd="0" presId="urn:microsoft.com/office/officeart/2005/8/layout/radial6"/>
    <dgm:cxn modelId="{503FB538-B27A-47EC-9285-41EDA69F749D}" type="presParOf" srcId="{1AA7AD89-9C41-433B-930F-55592199AB2A}" destId="{FBED3AF2-1BB4-4175-94BD-840D600B24BF}" srcOrd="3" destOrd="0" presId="urn:microsoft.com/office/officeart/2005/8/layout/radial6"/>
    <dgm:cxn modelId="{7295195A-5232-476F-8364-3A5F8E8B03F8}" type="presParOf" srcId="{1AA7AD89-9C41-433B-930F-55592199AB2A}" destId="{6AA0B6AC-F9FB-4FBE-842D-3D73825479AD}" srcOrd="4" destOrd="0" presId="urn:microsoft.com/office/officeart/2005/8/layout/radial6"/>
    <dgm:cxn modelId="{815B9037-76CF-418B-86D1-DF27BAFF54DB}" type="presParOf" srcId="{1AA7AD89-9C41-433B-930F-55592199AB2A}" destId="{6F1D0BE0-81C1-4FDF-85E5-5BA5D08043B3}" srcOrd="5" destOrd="0" presId="urn:microsoft.com/office/officeart/2005/8/layout/radial6"/>
    <dgm:cxn modelId="{DDD1D632-5075-4F90-9C9B-2CC557370945}" type="presParOf" srcId="{1AA7AD89-9C41-433B-930F-55592199AB2A}" destId="{E52E3334-7AF0-456F-8339-A59429B9B221}" srcOrd="6" destOrd="0" presId="urn:microsoft.com/office/officeart/2005/8/layout/radial6"/>
    <dgm:cxn modelId="{52A157A5-DECB-485B-A7BC-303F691AE970}" type="presParOf" srcId="{1AA7AD89-9C41-433B-930F-55592199AB2A}" destId="{103D1BE4-FA81-444F-86E5-26D1969B50A1}" srcOrd="7" destOrd="0" presId="urn:microsoft.com/office/officeart/2005/8/layout/radial6"/>
    <dgm:cxn modelId="{4881B8EE-C482-4085-B089-AF13BFC73E38}" type="presParOf" srcId="{1AA7AD89-9C41-433B-930F-55592199AB2A}" destId="{4A26587F-44CF-4645-8FF4-6B63FD013AA2}" srcOrd="8" destOrd="0" presId="urn:microsoft.com/office/officeart/2005/8/layout/radial6"/>
    <dgm:cxn modelId="{B8E5412B-3FDA-479A-BA90-DE9700BDA519}" type="presParOf" srcId="{1AA7AD89-9C41-433B-930F-55592199AB2A}" destId="{A8CE5353-6FA3-44EB-8178-CCEAF37705F1}" srcOrd="9" destOrd="0" presId="urn:microsoft.com/office/officeart/2005/8/layout/radial6"/>
    <dgm:cxn modelId="{92B5E17B-42D3-4F19-98C9-2457583F77CE}" type="presParOf" srcId="{1AA7AD89-9C41-433B-930F-55592199AB2A}" destId="{DD080735-AC38-497E-AD02-F3B45ECB7263}" srcOrd="10" destOrd="0" presId="urn:microsoft.com/office/officeart/2005/8/layout/radial6"/>
    <dgm:cxn modelId="{1048C14E-7961-4FA8-8679-BB0167608DF2}" type="presParOf" srcId="{1AA7AD89-9C41-433B-930F-55592199AB2A}" destId="{5A378348-7644-499D-B890-3900413CA6C8}" srcOrd="11" destOrd="0" presId="urn:microsoft.com/office/officeart/2005/8/layout/radial6"/>
    <dgm:cxn modelId="{2F930343-5F70-4D7A-A25A-A67A4355AB4E}" type="presParOf" srcId="{1AA7AD89-9C41-433B-930F-55592199AB2A}" destId="{FCEC9184-F457-4426-883E-CFEEA01DA1A7}" srcOrd="12" destOrd="0" presId="urn:microsoft.com/office/officeart/2005/8/layout/radial6"/>
    <dgm:cxn modelId="{9E804D64-ED3C-46DF-92C2-C8F84F5ED457}" type="presParOf" srcId="{1AA7AD89-9C41-433B-930F-55592199AB2A}" destId="{C0EBC728-5A8C-457E-A608-7C6A706CEC81}" srcOrd="13" destOrd="0" presId="urn:microsoft.com/office/officeart/2005/8/layout/radial6"/>
    <dgm:cxn modelId="{7738821F-A5AD-45EA-BFB8-C4AB2BC04F69}" type="presParOf" srcId="{1AA7AD89-9C41-433B-930F-55592199AB2A}" destId="{BC487413-99C2-405E-A27C-6E5C7D5B3C4E}" srcOrd="14" destOrd="0" presId="urn:microsoft.com/office/officeart/2005/8/layout/radial6"/>
    <dgm:cxn modelId="{3509EE7F-63FB-46BF-8F7C-A37625A4DF8A}" type="presParOf" srcId="{1AA7AD89-9C41-433B-930F-55592199AB2A}" destId="{B7BE7E8C-AAA5-4B17-8EBD-F5C6E5A99FBC}" srcOrd="15" destOrd="0" presId="urn:microsoft.com/office/officeart/2005/8/layout/radial6"/>
    <dgm:cxn modelId="{D39AFD0C-ED89-4675-8531-CDDD6FB2324F}" type="presParOf" srcId="{1AA7AD89-9C41-433B-930F-55592199AB2A}" destId="{D20A5F55-1B15-403E-AC49-7CF577D45DE9}" srcOrd="16" destOrd="0" presId="urn:microsoft.com/office/officeart/2005/8/layout/radial6"/>
    <dgm:cxn modelId="{C9A73115-BFDD-4385-867C-C5D30CA2D9FC}" type="presParOf" srcId="{1AA7AD89-9C41-433B-930F-55592199AB2A}" destId="{700DC0CE-37D3-41CA-ADC3-74E28BF6D0B5}" srcOrd="17" destOrd="0" presId="urn:microsoft.com/office/officeart/2005/8/layout/radial6"/>
    <dgm:cxn modelId="{38AC68D4-D2C1-439F-8B86-E08D5B1CE781}" type="presParOf" srcId="{1AA7AD89-9C41-433B-930F-55592199AB2A}" destId="{7A7583C7-9517-45FF-B735-703599DD10D0}" srcOrd="18" destOrd="0" presId="urn:microsoft.com/office/officeart/2005/8/layout/radial6"/>
    <dgm:cxn modelId="{DAD46F50-2DB0-4A29-A959-75B280C5DA1E}" type="presParOf" srcId="{1AA7AD89-9C41-433B-930F-55592199AB2A}" destId="{3377F1C6-3AB2-489E-B018-83462D38D09A}" srcOrd="19" destOrd="0" presId="urn:microsoft.com/office/officeart/2005/8/layout/radial6"/>
    <dgm:cxn modelId="{3945846D-FC94-4CE9-ABFD-A69E97DEEBCB}" type="presParOf" srcId="{1AA7AD89-9C41-433B-930F-55592199AB2A}" destId="{7EA2FEDF-B1AF-455F-B96A-FB73EFFBDAC4}" srcOrd="20" destOrd="0" presId="urn:microsoft.com/office/officeart/2005/8/layout/radial6"/>
    <dgm:cxn modelId="{F0D725D8-AEE1-49F5-BF36-9BA237B398CB}" type="presParOf" srcId="{1AA7AD89-9C41-433B-930F-55592199AB2A}" destId="{E26E411C-B08C-460E-812F-F2DDA2FDD596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77442-A9C1-4173-9C97-CE8161FF5EEE}">
      <dsp:nvSpPr>
        <dsp:cNvPr id="0" name=""/>
        <dsp:cNvSpPr/>
      </dsp:nvSpPr>
      <dsp:spPr>
        <a:xfrm>
          <a:off x="8511" y="600864"/>
          <a:ext cx="2053003" cy="615901"/>
        </a:xfrm>
        <a:prstGeom prst="chevron">
          <a:avLst>
            <a:gd name="adj" fmla="val 3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47" tIns="76047" rIns="76047" bIns="7604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Understand</a:t>
          </a:r>
        </a:p>
      </dsp:txBody>
      <dsp:txXfrm>
        <a:off x="193281" y="600864"/>
        <a:ext cx="1683463" cy="615901"/>
      </dsp:txXfrm>
    </dsp:sp>
    <dsp:sp modelId="{4A712667-F3BD-4751-8F08-8B31F11D82BD}">
      <dsp:nvSpPr>
        <dsp:cNvPr id="0" name=""/>
        <dsp:cNvSpPr/>
      </dsp:nvSpPr>
      <dsp:spPr>
        <a:xfrm>
          <a:off x="8511" y="1216765"/>
          <a:ext cx="1868233" cy="1960620"/>
        </a:xfrm>
        <a:prstGeom prst="rect">
          <a:avLst/>
        </a:prstGeom>
        <a:solidFill>
          <a:srgbClr val="EAE9E7">
            <a:alpha val="90000"/>
          </a:srgb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32" tIns="147632" rIns="147632" bIns="295264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Understand the components of Gold Kidney’s MOC</a:t>
          </a:r>
        </a:p>
      </dsp:txBody>
      <dsp:txXfrm>
        <a:off x="8511" y="1216765"/>
        <a:ext cx="1868233" cy="1960620"/>
      </dsp:txXfrm>
    </dsp:sp>
    <dsp:sp modelId="{2FEF6991-2E10-4D21-B064-05FD6694F49A}">
      <dsp:nvSpPr>
        <dsp:cNvPr id="0" name=""/>
        <dsp:cNvSpPr/>
      </dsp:nvSpPr>
      <dsp:spPr>
        <a:xfrm>
          <a:off x="2011161" y="600864"/>
          <a:ext cx="2053003" cy="615901"/>
        </a:xfrm>
        <a:prstGeom prst="chevron">
          <a:avLst>
            <a:gd name="adj" fmla="val 3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47" tIns="76047" rIns="76047" bIns="7604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Convey</a:t>
          </a:r>
        </a:p>
      </dsp:txBody>
      <dsp:txXfrm>
        <a:off x="2195931" y="600864"/>
        <a:ext cx="1683463" cy="615901"/>
      </dsp:txXfrm>
    </dsp:sp>
    <dsp:sp modelId="{33924B28-7F56-4E81-9477-D5D537DFB87F}">
      <dsp:nvSpPr>
        <dsp:cNvPr id="0" name=""/>
        <dsp:cNvSpPr/>
      </dsp:nvSpPr>
      <dsp:spPr>
        <a:xfrm>
          <a:off x="2011161" y="1216765"/>
          <a:ext cx="1868233" cy="1960620"/>
        </a:xfrm>
        <a:prstGeom prst="rect">
          <a:avLst/>
        </a:prstGeom>
        <a:solidFill>
          <a:srgbClr val="EAE9E7">
            <a:alpha val="90000"/>
          </a:srgbClr>
        </a:solidFill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32" tIns="147632" rIns="147632" bIns="295264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Convey how Gold Kidney’s medical management team coordinates care of SNP members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1161" y="1216765"/>
        <a:ext cx="1868233" cy="1960620"/>
      </dsp:txXfrm>
    </dsp:sp>
    <dsp:sp modelId="{365617B3-67FC-41D2-846A-86D11244C75D}">
      <dsp:nvSpPr>
        <dsp:cNvPr id="0" name=""/>
        <dsp:cNvSpPr/>
      </dsp:nvSpPr>
      <dsp:spPr>
        <a:xfrm>
          <a:off x="4013810" y="600864"/>
          <a:ext cx="2053003" cy="615901"/>
        </a:xfrm>
        <a:prstGeom prst="chevron">
          <a:avLst>
            <a:gd name="adj" fmla="val 3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47" tIns="76047" rIns="76047" bIns="7604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Describe</a:t>
          </a:r>
        </a:p>
      </dsp:txBody>
      <dsp:txXfrm>
        <a:off x="4198580" y="600864"/>
        <a:ext cx="1683463" cy="615901"/>
      </dsp:txXfrm>
    </dsp:sp>
    <dsp:sp modelId="{077A4E5D-00D7-4A7F-A3C3-D94A6D94BF65}">
      <dsp:nvSpPr>
        <dsp:cNvPr id="0" name=""/>
        <dsp:cNvSpPr/>
      </dsp:nvSpPr>
      <dsp:spPr>
        <a:xfrm>
          <a:off x="4013810" y="1216765"/>
          <a:ext cx="1868233" cy="1960620"/>
        </a:xfrm>
        <a:prstGeom prst="rect">
          <a:avLst/>
        </a:prstGeom>
        <a:solidFill>
          <a:srgbClr val="EAE9E7">
            <a:alpha val="90000"/>
          </a:srgbClr>
        </a:solidFill>
        <a:ln w="12700" cap="flat" cmpd="sng" algn="ctr">
          <a:solidFill>
            <a:schemeClr val="accent3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32" tIns="147632" rIns="147632" bIns="295264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Describe the essential role of providers in the implementation of the MOC program</a:t>
          </a: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3810" y="1216765"/>
        <a:ext cx="1868233" cy="1960620"/>
      </dsp:txXfrm>
    </dsp:sp>
    <dsp:sp modelId="{5DFECE92-B4CC-4069-85B0-EAC9D8D55F77}">
      <dsp:nvSpPr>
        <dsp:cNvPr id="0" name=""/>
        <dsp:cNvSpPr/>
      </dsp:nvSpPr>
      <dsp:spPr>
        <a:xfrm>
          <a:off x="6016460" y="600864"/>
          <a:ext cx="2053003" cy="615901"/>
        </a:xfrm>
        <a:prstGeom prst="chevron">
          <a:avLst>
            <a:gd name="adj" fmla="val 3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47" tIns="76047" rIns="76047" bIns="7604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Explain</a:t>
          </a:r>
        </a:p>
      </dsp:txBody>
      <dsp:txXfrm>
        <a:off x="6201230" y="600864"/>
        <a:ext cx="1683463" cy="615901"/>
      </dsp:txXfrm>
    </dsp:sp>
    <dsp:sp modelId="{148F43DB-A76E-40C5-B1B6-5E710FF5183E}">
      <dsp:nvSpPr>
        <dsp:cNvPr id="0" name=""/>
        <dsp:cNvSpPr/>
      </dsp:nvSpPr>
      <dsp:spPr>
        <a:xfrm>
          <a:off x="6016460" y="1216765"/>
          <a:ext cx="1868233" cy="1960620"/>
        </a:xfrm>
        <a:prstGeom prst="rect">
          <a:avLst/>
        </a:prstGeom>
        <a:solidFill>
          <a:srgbClr val="EAE9E7">
            <a:alpha val="90000"/>
          </a:srgbClr>
        </a:solidFill>
        <a:ln w="12700" cap="flat" cmpd="sng" algn="ctr">
          <a:solidFill>
            <a:schemeClr val="accent4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32" tIns="147632" rIns="147632" bIns="295264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Explain the critical role of the provider as part of the MOC</a:t>
          </a:r>
        </a:p>
      </dsp:txBody>
      <dsp:txXfrm>
        <a:off x="6016460" y="1216765"/>
        <a:ext cx="1868233" cy="1960620"/>
      </dsp:txXfrm>
    </dsp:sp>
    <dsp:sp modelId="{7738A005-3B12-4BD5-AEB2-1C355C964C15}">
      <dsp:nvSpPr>
        <dsp:cNvPr id="0" name=""/>
        <dsp:cNvSpPr/>
      </dsp:nvSpPr>
      <dsp:spPr>
        <a:xfrm>
          <a:off x="8019109" y="600864"/>
          <a:ext cx="2053003" cy="615901"/>
        </a:xfrm>
        <a:prstGeom prst="chevron">
          <a:avLst>
            <a:gd name="adj" fmla="val 3000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47" tIns="76047" rIns="76047" bIns="76047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Define</a:t>
          </a:r>
        </a:p>
      </dsp:txBody>
      <dsp:txXfrm>
        <a:off x="8203879" y="600864"/>
        <a:ext cx="1683463" cy="615901"/>
      </dsp:txXfrm>
    </dsp:sp>
    <dsp:sp modelId="{D13CD1B4-4562-41F2-AA22-7551F8182F54}">
      <dsp:nvSpPr>
        <dsp:cNvPr id="0" name=""/>
        <dsp:cNvSpPr/>
      </dsp:nvSpPr>
      <dsp:spPr>
        <a:xfrm>
          <a:off x="8019109" y="1216765"/>
          <a:ext cx="1868233" cy="1960620"/>
        </a:xfrm>
        <a:prstGeom prst="rect">
          <a:avLst/>
        </a:prstGeom>
        <a:solidFill>
          <a:srgbClr val="EAE9E7">
            <a:alpha val="90000"/>
          </a:srgbClr>
        </a:solidFill>
        <a:ln w="12700" cap="flat" cmpd="sng" algn="ctr">
          <a:solidFill>
            <a:schemeClr val="accent6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632" tIns="147632" rIns="147632" bIns="295264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Define the Individualized Care Plan (ICP) and the Interdisciplinary Care Team (ICT)</a:t>
          </a:r>
        </a:p>
      </dsp:txBody>
      <dsp:txXfrm>
        <a:off x="8019109" y="1216765"/>
        <a:ext cx="1868233" cy="1960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C6F43-B0E9-4DA6-B220-3A4E74F975F8}">
      <dsp:nvSpPr>
        <dsp:cNvPr id="0" name=""/>
        <dsp:cNvSpPr/>
      </dsp:nvSpPr>
      <dsp:spPr>
        <a:xfrm>
          <a:off x="6" y="0"/>
          <a:ext cx="2290899" cy="3447990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Calibri"/>
              <a:ea typeface="+mn-ea"/>
              <a:cs typeface="+mn-cs"/>
            </a:rPr>
            <a:t>Health Risk Assessment (HRA)</a:t>
          </a:r>
        </a:p>
      </dsp:txBody>
      <dsp:txXfrm>
        <a:off x="40401" y="1419591"/>
        <a:ext cx="2210109" cy="1298406"/>
      </dsp:txXfrm>
    </dsp:sp>
    <dsp:sp modelId="{5014C80D-5844-4F8B-A86D-A59EF9559CF0}">
      <dsp:nvSpPr>
        <dsp:cNvPr id="0" name=""/>
        <dsp:cNvSpPr/>
      </dsp:nvSpPr>
      <dsp:spPr>
        <a:xfrm>
          <a:off x="572831" y="206879"/>
          <a:ext cx="1148180" cy="1148180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A42D0-3831-4B97-B197-112AA50FBBB1}">
      <dsp:nvSpPr>
        <dsp:cNvPr id="0" name=""/>
        <dsp:cNvSpPr/>
      </dsp:nvSpPr>
      <dsp:spPr>
        <a:xfrm>
          <a:off x="2386756" y="0"/>
          <a:ext cx="2290899" cy="3447990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Calibri"/>
              <a:ea typeface="+mn-ea"/>
              <a:cs typeface="+mn-cs"/>
            </a:rPr>
            <a:t>Individualized Care Plan (ICP)</a:t>
          </a:r>
        </a:p>
      </dsp:txBody>
      <dsp:txXfrm>
        <a:off x="2427151" y="1419591"/>
        <a:ext cx="2210109" cy="1298406"/>
      </dsp:txXfrm>
    </dsp:sp>
    <dsp:sp modelId="{9D982AA2-3847-4025-9B1F-B32BDD1879C2}">
      <dsp:nvSpPr>
        <dsp:cNvPr id="0" name=""/>
        <dsp:cNvSpPr/>
      </dsp:nvSpPr>
      <dsp:spPr>
        <a:xfrm>
          <a:off x="2932458" y="206879"/>
          <a:ext cx="1148180" cy="1148180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38F50-5E1B-41BE-801F-903B6A59AB95}">
      <dsp:nvSpPr>
        <dsp:cNvPr id="0" name=""/>
        <dsp:cNvSpPr/>
      </dsp:nvSpPr>
      <dsp:spPr>
        <a:xfrm>
          <a:off x="4720725" y="0"/>
          <a:ext cx="2290899" cy="3447990"/>
        </a:xfrm>
        <a:prstGeom prst="roundRect">
          <a:avLst>
            <a:gd name="adj" fmla="val 1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1"/>
              </a:solidFill>
              <a:latin typeface="Calibri"/>
              <a:ea typeface="+mn-ea"/>
              <a:cs typeface="+mn-cs"/>
            </a:rPr>
            <a:t>Interdisciplinary Care Team (ICT)</a:t>
          </a:r>
        </a:p>
      </dsp:txBody>
      <dsp:txXfrm>
        <a:off x="4761120" y="1419591"/>
        <a:ext cx="2210109" cy="1298406"/>
      </dsp:txXfrm>
    </dsp:sp>
    <dsp:sp modelId="{96589C9A-339D-42F8-9A0B-C82F57056C28}">
      <dsp:nvSpPr>
        <dsp:cNvPr id="0" name=""/>
        <dsp:cNvSpPr/>
      </dsp:nvSpPr>
      <dsp:spPr>
        <a:xfrm>
          <a:off x="5292084" y="206879"/>
          <a:ext cx="1148180" cy="11481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72CF7-53AD-4786-B6BC-3D8E4915526E}">
      <dsp:nvSpPr>
        <dsp:cNvPr id="0" name=""/>
        <dsp:cNvSpPr/>
      </dsp:nvSpPr>
      <dsp:spPr>
        <a:xfrm>
          <a:off x="280523" y="2577310"/>
          <a:ext cx="6452049" cy="517198"/>
        </a:xfrm>
        <a:prstGeom prst="leftRightArrow">
          <a:avLst/>
        </a:prstGeom>
        <a:solidFill>
          <a:srgbClr val="1C809D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BFA98-9734-4599-B2FB-C6353D6AD1B8}">
      <dsp:nvSpPr>
        <dsp:cNvPr id="0" name=""/>
        <dsp:cNvSpPr/>
      </dsp:nvSpPr>
      <dsp:spPr>
        <a:xfrm>
          <a:off x="126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Medical management</a:t>
          </a:r>
        </a:p>
      </dsp:txBody>
      <dsp:txXfrm>
        <a:off x="184846" y="1444958"/>
        <a:ext cx="891909" cy="891909"/>
      </dsp:txXfrm>
    </dsp:sp>
    <dsp:sp modelId="{C93E8E6D-62A2-467F-9951-C94CCDB21E45}">
      <dsp:nvSpPr>
        <dsp:cNvPr id="0" name=""/>
        <dsp:cNvSpPr/>
      </dsp:nvSpPr>
      <dsp:spPr>
        <a:xfrm>
          <a:off x="1009206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Skilled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nursing</a:t>
          </a:r>
        </a:p>
      </dsp:txBody>
      <dsp:txXfrm>
        <a:off x="1193926" y="1444958"/>
        <a:ext cx="891909" cy="891909"/>
      </dsp:txXfrm>
    </dsp:sp>
    <dsp:sp modelId="{D83067F9-B108-49C8-A8A2-6CCA00F5BB74}">
      <dsp:nvSpPr>
        <dsp:cNvPr id="0" name=""/>
        <dsp:cNvSpPr/>
      </dsp:nvSpPr>
      <dsp:spPr>
        <a:xfrm>
          <a:off x="2018286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Long-term services and supports (LTSS)</a:t>
          </a:r>
        </a:p>
      </dsp:txBody>
      <dsp:txXfrm>
        <a:off x="2203006" y="1444958"/>
        <a:ext cx="891909" cy="891909"/>
      </dsp:txXfrm>
    </dsp:sp>
    <dsp:sp modelId="{59914462-11EC-41EE-9E31-E24E87E2D84B}">
      <dsp:nvSpPr>
        <dsp:cNvPr id="0" name=""/>
        <dsp:cNvSpPr/>
      </dsp:nvSpPr>
      <dsp:spPr>
        <a:xfrm>
          <a:off x="3027366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Durable Medical Equipment (DME)</a:t>
          </a:r>
        </a:p>
      </dsp:txBody>
      <dsp:txXfrm>
        <a:off x="3212086" y="1444958"/>
        <a:ext cx="891909" cy="891909"/>
      </dsp:txXfrm>
    </dsp:sp>
    <dsp:sp modelId="{1D114DDD-1D01-438C-AD19-0271878349C1}">
      <dsp:nvSpPr>
        <dsp:cNvPr id="0" name=""/>
        <dsp:cNvSpPr/>
      </dsp:nvSpPr>
      <dsp:spPr>
        <a:xfrm>
          <a:off x="4036446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Home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health</a:t>
          </a:r>
        </a:p>
      </dsp:txBody>
      <dsp:txXfrm>
        <a:off x="4221166" y="1444958"/>
        <a:ext cx="891909" cy="891909"/>
      </dsp:txXfrm>
    </dsp:sp>
    <dsp:sp modelId="{41EF74CD-353C-4DE2-9DBD-9C009C465434}">
      <dsp:nvSpPr>
        <dsp:cNvPr id="0" name=""/>
        <dsp:cNvSpPr/>
      </dsp:nvSpPr>
      <dsp:spPr>
        <a:xfrm>
          <a:off x="5060599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Occupational, physical and speech therapy</a:t>
          </a:r>
        </a:p>
      </dsp:txBody>
      <dsp:txXfrm>
        <a:off x="5245319" y="1444958"/>
        <a:ext cx="891909" cy="891909"/>
      </dsp:txXfrm>
    </dsp:sp>
    <dsp:sp modelId="{C07AAD05-D70D-4D20-ACBF-CE9F22C61108}">
      <dsp:nvSpPr>
        <dsp:cNvPr id="0" name=""/>
        <dsp:cNvSpPr/>
      </dsp:nvSpPr>
      <dsp:spPr>
        <a:xfrm>
          <a:off x="6054605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Behavioral health</a:t>
          </a:r>
        </a:p>
      </dsp:txBody>
      <dsp:txXfrm>
        <a:off x="6239325" y="1444958"/>
        <a:ext cx="891909" cy="891909"/>
      </dsp:txXfrm>
    </dsp:sp>
    <dsp:sp modelId="{9189BF8A-2EC3-47C5-982B-E818619D13B1}">
      <dsp:nvSpPr>
        <dsp:cNvPr id="0" name=""/>
        <dsp:cNvSpPr/>
      </dsp:nvSpPr>
      <dsp:spPr>
        <a:xfrm>
          <a:off x="7063685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Substance use counseling</a:t>
          </a:r>
        </a:p>
      </dsp:txBody>
      <dsp:txXfrm>
        <a:off x="7248405" y="1444958"/>
        <a:ext cx="891909" cy="891909"/>
      </dsp:txXfrm>
    </dsp:sp>
    <dsp:sp modelId="{C9C82155-B93E-4F0B-8803-98385FB5FF6E}">
      <dsp:nvSpPr>
        <dsp:cNvPr id="0" name=""/>
        <dsp:cNvSpPr/>
      </dsp:nvSpPr>
      <dsp:spPr>
        <a:xfrm>
          <a:off x="8072765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Medical transportation</a:t>
          </a:r>
        </a:p>
      </dsp:txBody>
      <dsp:txXfrm>
        <a:off x="8257485" y="1444958"/>
        <a:ext cx="891909" cy="891909"/>
      </dsp:txXfrm>
    </dsp:sp>
    <dsp:sp modelId="{061A6B90-AA7C-4631-9295-3558491BCE94}">
      <dsp:nvSpPr>
        <dsp:cNvPr id="0" name=""/>
        <dsp:cNvSpPr/>
      </dsp:nvSpPr>
      <dsp:spPr>
        <a:xfrm>
          <a:off x="9081845" y="1260238"/>
          <a:ext cx="1261349" cy="1261349"/>
        </a:xfrm>
        <a:prstGeom prst="ellipse">
          <a:avLst/>
        </a:prstGeom>
        <a:solidFill>
          <a:srgbClr val="D1A56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416" tIns="11430" rIns="69416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24-hour nurse helpline</a:t>
          </a:r>
        </a:p>
      </dsp:txBody>
      <dsp:txXfrm>
        <a:off x="9266565" y="1444958"/>
        <a:ext cx="891909" cy="891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FB69E-1186-4A32-8D9A-411B654765B1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14400000"/>
            <a:gd name="adj2" fmla="val 162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B2CA8-86B3-4C0E-A286-F375ACB2B5F9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12600000"/>
            <a:gd name="adj2" fmla="val 144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884E4-5E67-4F8C-AAC7-CF04568320DA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10800000"/>
            <a:gd name="adj2" fmla="val 126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736D7-46AF-4172-B01E-FE135C645D18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9000000"/>
            <a:gd name="adj2" fmla="val 108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B0267-2FA1-4EF5-871A-36706DDC5CA3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7200000"/>
            <a:gd name="adj2" fmla="val 90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5D334-840D-4000-8C5D-15010A0B4675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5400000"/>
            <a:gd name="adj2" fmla="val 72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F2A19-BF2A-48C5-9DD0-69115931B5E8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3600000"/>
            <a:gd name="adj2" fmla="val 54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1BA6B-8013-4EDC-82FA-B206160819EA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1800000"/>
            <a:gd name="adj2" fmla="val 36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BBD27-C4B7-4C80-AD6D-9AA7E7B75B6A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0"/>
            <a:gd name="adj2" fmla="val 18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639A2-EDF2-4E1B-BED6-DB91F6D81559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19800000"/>
            <a:gd name="adj2" fmla="val 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89D4A-B290-48CE-B250-1A92874F0EB2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18000000"/>
            <a:gd name="adj2" fmla="val 198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57135-CF3A-4977-8B7C-994F3E671988}">
      <dsp:nvSpPr>
        <dsp:cNvPr id="0" name=""/>
        <dsp:cNvSpPr/>
      </dsp:nvSpPr>
      <dsp:spPr>
        <a:xfrm>
          <a:off x="999531" y="319173"/>
          <a:ext cx="4281994" cy="4281994"/>
        </a:xfrm>
        <a:prstGeom prst="blockArc">
          <a:avLst>
            <a:gd name="adj1" fmla="val 16200000"/>
            <a:gd name="adj2" fmla="val 18000000"/>
            <a:gd name="adj3" fmla="val 2303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A1EBD-D57A-4A58-BE37-EE47F375E63E}">
      <dsp:nvSpPr>
        <dsp:cNvPr id="0" name=""/>
        <dsp:cNvSpPr/>
      </dsp:nvSpPr>
      <dsp:spPr>
        <a:xfrm>
          <a:off x="2560465" y="1880108"/>
          <a:ext cx="1160125" cy="1160125"/>
        </a:xfrm>
        <a:prstGeom prst="ellipse">
          <a:avLst/>
        </a:prstGeom>
        <a:solidFill>
          <a:srgbClr val="1C80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Member</a:t>
          </a:r>
        </a:p>
      </dsp:txBody>
      <dsp:txXfrm>
        <a:off x="2730361" y="2050004"/>
        <a:ext cx="820333" cy="820333"/>
      </dsp:txXfrm>
    </dsp:sp>
    <dsp:sp modelId="{50C3DC22-3D41-458F-B9AD-3C47B5CE8948}">
      <dsp:nvSpPr>
        <dsp:cNvPr id="0" name=""/>
        <dsp:cNvSpPr/>
      </dsp:nvSpPr>
      <dsp:spPr>
        <a:xfrm>
          <a:off x="2718664" y="-78035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Primary Care Provider</a:t>
          </a:r>
        </a:p>
      </dsp:txBody>
      <dsp:txXfrm>
        <a:off x="2842225" y="45526"/>
        <a:ext cx="596605" cy="596605"/>
      </dsp:txXfrm>
    </dsp:sp>
    <dsp:sp modelId="{F4B6E226-239A-48D1-AF2B-598E40307B5D}">
      <dsp:nvSpPr>
        <dsp:cNvPr id="0" name=""/>
        <dsp:cNvSpPr/>
      </dsp:nvSpPr>
      <dsp:spPr>
        <a:xfrm>
          <a:off x="3776836" y="205500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Case Manager</a:t>
          </a:r>
        </a:p>
      </dsp:txBody>
      <dsp:txXfrm>
        <a:off x="3900397" y="329061"/>
        <a:ext cx="596605" cy="596605"/>
      </dsp:txXfrm>
    </dsp:sp>
    <dsp:sp modelId="{AF95D615-D84D-4E64-9056-0BDD69A7EB0F}">
      <dsp:nvSpPr>
        <dsp:cNvPr id="0" name=""/>
        <dsp:cNvSpPr/>
      </dsp:nvSpPr>
      <dsp:spPr>
        <a:xfrm>
          <a:off x="4551471" y="980135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Caregiver</a:t>
          </a:r>
        </a:p>
      </dsp:txBody>
      <dsp:txXfrm>
        <a:off x="4675032" y="1103696"/>
        <a:ext cx="596605" cy="596605"/>
      </dsp:txXfrm>
    </dsp:sp>
    <dsp:sp modelId="{9B51C70C-06AE-488A-B6A0-06D9CB766183}">
      <dsp:nvSpPr>
        <dsp:cNvPr id="0" name=""/>
        <dsp:cNvSpPr/>
      </dsp:nvSpPr>
      <dsp:spPr>
        <a:xfrm>
          <a:off x="4835007" y="2038307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Family</a:t>
          </a:r>
        </a:p>
      </dsp:txBody>
      <dsp:txXfrm>
        <a:off x="4958568" y="2161868"/>
        <a:ext cx="596605" cy="596605"/>
      </dsp:txXfrm>
    </dsp:sp>
    <dsp:sp modelId="{E669EEE5-4821-4AE4-91AE-200F490C0F00}">
      <dsp:nvSpPr>
        <dsp:cNvPr id="0" name=""/>
        <dsp:cNvSpPr/>
      </dsp:nvSpPr>
      <dsp:spPr>
        <a:xfrm>
          <a:off x="4551471" y="3096478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Mental Health Provider</a:t>
          </a:r>
        </a:p>
      </dsp:txBody>
      <dsp:txXfrm>
        <a:off x="4675032" y="3220039"/>
        <a:ext cx="596605" cy="596605"/>
      </dsp:txXfrm>
    </dsp:sp>
    <dsp:sp modelId="{C3923B14-DD41-42A6-8C5C-9F95228656BC}">
      <dsp:nvSpPr>
        <dsp:cNvPr id="0" name=""/>
        <dsp:cNvSpPr/>
      </dsp:nvSpPr>
      <dsp:spPr>
        <a:xfrm>
          <a:off x="3776836" y="3871114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Specialty Provider</a:t>
          </a:r>
        </a:p>
      </dsp:txBody>
      <dsp:txXfrm>
        <a:off x="3900397" y="3994675"/>
        <a:ext cx="596605" cy="596605"/>
      </dsp:txXfrm>
    </dsp:sp>
    <dsp:sp modelId="{8B80CA4D-32FB-4035-BCBF-45E2215DFD81}">
      <dsp:nvSpPr>
        <dsp:cNvPr id="0" name=""/>
        <dsp:cNvSpPr/>
      </dsp:nvSpPr>
      <dsp:spPr>
        <a:xfrm>
          <a:off x="2718664" y="4154650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Pharmacist</a:t>
          </a:r>
        </a:p>
      </dsp:txBody>
      <dsp:txXfrm>
        <a:off x="2842225" y="4278211"/>
        <a:ext cx="596605" cy="596605"/>
      </dsp:txXfrm>
    </dsp:sp>
    <dsp:sp modelId="{21D283A1-045F-4366-934B-BCCBBA4FA1AE}">
      <dsp:nvSpPr>
        <dsp:cNvPr id="0" name=""/>
        <dsp:cNvSpPr/>
      </dsp:nvSpPr>
      <dsp:spPr>
        <a:xfrm>
          <a:off x="1660493" y="3871114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Physical, Speech, Occupational Therapist</a:t>
          </a:r>
        </a:p>
      </dsp:txBody>
      <dsp:txXfrm>
        <a:off x="1784054" y="3994675"/>
        <a:ext cx="596605" cy="596605"/>
      </dsp:txXfrm>
    </dsp:sp>
    <dsp:sp modelId="{12832C44-7B1B-4297-895E-505EDC4393A7}">
      <dsp:nvSpPr>
        <dsp:cNvPr id="0" name=""/>
        <dsp:cNvSpPr/>
      </dsp:nvSpPr>
      <dsp:spPr>
        <a:xfrm>
          <a:off x="885857" y="3096478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Dietician</a:t>
          </a:r>
        </a:p>
      </dsp:txBody>
      <dsp:txXfrm>
        <a:off x="1009418" y="3220039"/>
        <a:ext cx="596605" cy="596605"/>
      </dsp:txXfrm>
    </dsp:sp>
    <dsp:sp modelId="{E2D2511B-4042-47AF-A950-7C541F2783C6}">
      <dsp:nvSpPr>
        <dsp:cNvPr id="0" name=""/>
        <dsp:cNvSpPr/>
      </dsp:nvSpPr>
      <dsp:spPr>
        <a:xfrm>
          <a:off x="602321" y="2038307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Community Health Worker</a:t>
          </a:r>
        </a:p>
      </dsp:txBody>
      <dsp:txXfrm>
        <a:off x="725882" y="2161868"/>
        <a:ext cx="596605" cy="596605"/>
      </dsp:txXfrm>
    </dsp:sp>
    <dsp:sp modelId="{E0E800B8-10DF-41BA-92C2-25793B570BD7}">
      <dsp:nvSpPr>
        <dsp:cNvPr id="0" name=""/>
        <dsp:cNvSpPr/>
      </dsp:nvSpPr>
      <dsp:spPr>
        <a:xfrm>
          <a:off x="885857" y="980135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>
              <a:latin typeface="Arial" panose="020B0604020202020204" pitchFamily="34" charset="0"/>
              <a:cs typeface="Arial" panose="020B0604020202020204" pitchFamily="34" charset="0"/>
            </a:rPr>
            <a:t>Psychiatry</a:t>
          </a:r>
        </a:p>
      </dsp:txBody>
      <dsp:txXfrm>
        <a:off x="1009418" y="1103696"/>
        <a:ext cx="596605" cy="596605"/>
      </dsp:txXfrm>
    </dsp:sp>
    <dsp:sp modelId="{99EFDF03-F8C0-443D-A874-0660221DEDB5}">
      <dsp:nvSpPr>
        <dsp:cNvPr id="0" name=""/>
        <dsp:cNvSpPr/>
      </dsp:nvSpPr>
      <dsp:spPr>
        <a:xfrm>
          <a:off x="1660493" y="205500"/>
          <a:ext cx="843727" cy="84372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>
              <a:latin typeface="Arial" panose="020B0604020202020204" pitchFamily="34" charset="0"/>
              <a:cs typeface="Arial" panose="020B0604020202020204" pitchFamily="34" charset="0"/>
            </a:rPr>
            <a:t>Others as Assigned by Member</a:t>
          </a:r>
        </a:p>
      </dsp:txBody>
      <dsp:txXfrm>
        <a:off x="1784054" y="329061"/>
        <a:ext cx="596605" cy="596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0C161-BB8A-4EF6-B166-49F01A6735F3}">
      <dsp:nvSpPr>
        <dsp:cNvPr id="0" name=""/>
        <dsp:cNvSpPr/>
      </dsp:nvSpPr>
      <dsp:spPr>
        <a:xfrm>
          <a:off x="0" y="204297"/>
          <a:ext cx="10058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AA571-9B84-43EC-A4F9-C09C47A3D4D2}">
      <dsp:nvSpPr>
        <dsp:cNvPr id="0" name=""/>
        <dsp:cNvSpPr/>
      </dsp:nvSpPr>
      <dsp:spPr>
        <a:xfrm>
          <a:off x="425244" y="84963"/>
          <a:ext cx="9289244" cy="287383"/>
        </a:xfrm>
        <a:prstGeom prst="roundRect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All care complies with the member’s preferences</a:t>
          </a:r>
        </a:p>
      </dsp:txBody>
      <dsp:txXfrm>
        <a:off x="439273" y="98992"/>
        <a:ext cx="9261186" cy="259325"/>
      </dsp:txXfrm>
    </dsp:sp>
    <dsp:sp modelId="{2BCEC8C6-0E77-4A9A-9D39-79B329F1CAD6}">
      <dsp:nvSpPr>
        <dsp:cNvPr id="0" name=""/>
        <dsp:cNvSpPr/>
      </dsp:nvSpPr>
      <dsp:spPr>
        <a:xfrm>
          <a:off x="0" y="665921"/>
          <a:ext cx="10058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F223C-BEA8-4C55-87CC-7E8F3A5572CB}">
      <dsp:nvSpPr>
        <dsp:cNvPr id="0" name=""/>
        <dsp:cNvSpPr/>
      </dsp:nvSpPr>
      <dsp:spPr>
        <a:xfrm>
          <a:off x="425244" y="546587"/>
          <a:ext cx="9289244" cy="287383"/>
        </a:xfrm>
        <a:prstGeom prst="roundRect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Family members and caregivers are included in health decisions as requested by the member</a:t>
          </a:r>
        </a:p>
      </dsp:txBody>
      <dsp:txXfrm>
        <a:off x="439273" y="560616"/>
        <a:ext cx="9261186" cy="259325"/>
      </dsp:txXfrm>
    </dsp:sp>
    <dsp:sp modelId="{BCCD2238-86B2-4A9D-8E58-AB516C589D24}">
      <dsp:nvSpPr>
        <dsp:cNvPr id="0" name=""/>
        <dsp:cNvSpPr/>
      </dsp:nvSpPr>
      <dsp:spPr>
        <a:xfrm>
          <a:off x="0" y="1127545"/>
          <a:ext cx="10058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E4BDD-BFEC-4E01-B4C5-09F8619B39A6}">
      <dsp:nvSpPr>
        <dsp:cNvPr id="0" name=""/>
        <dsp:cNvSpPr/>
      </dsp:nvSpPr>
      <dsp:spPr>
        <a:xfrm>
          <a:off x="425244" y="1008210"/>
          <a:ext cx="9289244" cy="287383"/>
        </a:xfrm>
        <a:prstGeom prst="roundRect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Continual communication between the ICT regarding the member’s care</a:t>
          </a:r>
        </a:p>
      </dsp:txBody>
      <dsp:txXfrm>
        <a:off x="439273" y="1022239"/>
        <a:ext cx="9261186" cy="259325"/>
      </dsp:txXfrm>
    </dsp:sp>
    <dsp:sp modelId="{3BCD9E24-F8C7-4D9D-9BAC-E85CD689E51D}">
      <dsp:nvSpPr>
        <dsp:cNvPr id="0" name=""/>
        <dsp:cNvSpPr/>
      </dsp:nvSpPr>
      <dsp:spPr>
        <a:xfrm>
          <a:off x="0" y="1589169"/>
          <a:ext cx="10058399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D5DD1-CD0E-44A2-A462-DA9A884FF5C2}">
      <dsp:nvSpPr>
        <dsp:cNvPr id="0" name=""/>
        <dsp:cNvSpPr/>
      </dsp:nvSpPr>
      <dsp:spPr>
        <a:xfrm>
          <a:off x="425244" y="1469834"/>
          <a:ext cx="9289244" cy="287383"/>
        </a:xfrm>
        <a:prstGeom prst="roundRect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All ICT meetings occur at least annually, are documented, and documentation is retained</a:t>
          </a:r>
        </a:p>
      </dsp:txBody>
      <dsp:txXfrm>
        <a:off x="439273" y="1483863"/>
        <a:ext cx="9261186" cy="259325"/>
      </dsp:txXfrm>
    </dsp:sp>
    <dsp:sp modelId="{082E8EA3-813C-43D1-B8DD-2F8609CA2D8D}">
      <dsp:nvSpPr>
        <dsp:cNvPr id="0" name=""/>
        <dsp:cNvSpPr/>
      </dsp:nvSpPr>
      <dsp:spPr>
        <a:xfrm>
          <a:off x="0" y="2131024"/>
          <a:ext cx="10058399" cy="26933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1A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0644" tIns="229108" rIns="7806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Gold Kidney’s contingency plan includes:</a:t>
          </a:r>
        </a:p>
        <a:p>
          <a:pPr marL="342900" lvl="2" indent="-17145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  <a:buClr>
              <a:srgbClr val="D1A565"/>
            </a:buClr>
            <a:buChar char="•"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Corporate and regional offices are trained to back up administrative and executive staff</a:t>
          </a:r>
        </a:p>
        <a:p>
          <a:pPr marL="342900" lvl="2" indent="-17145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  <a:buClr>
              <a:srgbClr val="D1A565"/>
            </a:buClr>
            <a:buChar char="•"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Clinical employees are cross-trained to ensure continuity of operations</a:t>
          </a:r>
        </a:p>
        <a:p>
          <a:pPr marL="342900" lvl="2" indent="-17145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  <a:buClr>
              <a:srgbClr val="D1A565"/>
            </a:buClr>
            <a:buChar char="•"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Remote access is available to all Gold Kidney applications in a web-based secured manner</a:t>
          </a:r>
        </a:p>
        <a:p>
          <a:pPr marL="342900" lvl="2" indent="-17145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  <a:buClr>
              <a:srgbClr val="D1A565"/>
            </a:buClr>
            <a:buChar char="•"/>
          </a:pP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list of contracted vendors able to provide Case Management, home health, or other services as needed is maintained.</a:t>
          </a:r>
        </a:p>
      </dsp:txBody>
      <dsp:txXfrm>
        <a:off x="0" y="2131024"/>
        <a:ext cx="10058399" cy="2693386"/>
      </dsp:txXfrm>
    </dsp:sp>
    <dsp:sp modelId="{628EE649-46ED-451D-BF79-F09EF437F902}">
      <dsp:nvSpPr>
        <dsp:cNvPr id="0" name=""/>
        <dsp:cNvSpPr/>
      </dsp:nvSpPr>
      <dsp:spPr>
        <a:xfrm>
          <a:off x="425244" y="1931458"/>
          <a:ext cx="9289244" cy="288341"/>
        </a:xfrm>
        <a:prstGeom prst="roundRect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Maintain a current contingency plan to avoid disruption in member care and services</a:t>
          </a:r>
        </a:p>
      </dsp:txBody>
      <dsp:txXfrm>
        <a:off x="439320" y="1945534"/>
        <a:ext cx="9261092" cy="260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1C861-87B3-4688-B476-1A21FDFA3510}">
      <dsp:nvSpPr>
        <dsp:cNvPr id="0" name=""/>
        <dsp:cNvSpPr/>
      </dsp:nvSpPr>
      <dsp:spPr>
        <a:xfrm>
          <a:off x="2525075" y="-123187"/>
          <a:ext cx="1645923" cy="1645923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Prioritize contracting with board-certified providers</a:t>
          </a:r>
        </a:p>
      </dsp:txBody>
      <dsp:txXfrm>
        <a:off x="2766115" y="117853"/>
        <a:ext cx="1163843" cy="1163843"/>
      </dsp:txXfrm>
    </dsp:sp>
    <dsp:sp modelId="{59C29152-BE33-4975-B8BC-67A45868FEF4}">
      <dsp:nvSpPr>
        <dsp:cNvPr id="0" name=""/>
        <dsp:cNvSpPr/>
      </dsp:nvSpPr>
      <dsp:spPr>
        <a:xfrm rot="2160000">
          <a:off x="4071239" y="1076123"/>
          <a:ext cx="238890" cy="471737"/>
        </a:xfrm>
        <a:prstGeom prst="rightArrow">
          <a:avLst>
            <a:gd name="adj1" fmla="val 60000"/>
            <a:gd name="adj2" fmla="val 50000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078083" y="1149408"/>
        <a:ext cx="167223" cy="283043"/>
      </dsp:txXfrm>
    </dsp:sp>
    <dsp:sp modelId="{3A506C9C-12A2-45F6-9ABC-D4F1C39578C6}">
      <dsp:nvSpPr>
        <dsp:cNvPr id="0" name=""/>
        <dsp:cNvSpPr/>
      </dsp:nvSpPr>
      <dsp:spPr>
        <a:xfrm>
          <a:off x="4221309" y="1109197"/>
          <a:ext cx="1645923" cy="1645923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Monitor network providers to ensure use of nationally recognized clinical guidelines, when available</a:t>
          </a:r>
        </a:p>
      </dsp:txBody>
      <dsp:txXfrm>
        <a:off x="4462349" y="1350237"/>
        <a:ext cx="1163843" cy="1163843"/>
      </dsp:txXfrm>
    </dsp:sp>
    <dsp:sp modelId="{5DF5E550-44B9-42E9-B517-58F8171542F8}">
      <dsp:nvSpPr>
        <dsp:cNvPr id="0" name=""/>
        <dsp:cNvSpPr/>
      </dsp:nvSpPr>
      <dsp:spPr>
        <a:xfrm rot="6480000">
          <a:off x="4602963" y="2686881"/>
          <a:ext cx="238890" cy="471737"/>
        </a:xfrm>
        <a:prstGeom prst="rightArrow">
          <a:avLst>
            <a:gd name="adj1" fmla="val 60000"/>
            <a:gd name="adj2" fmla="val 50000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649870" y="2747148"/>
        <a:ext cx="167223" cy="283043"/>
      </dsp:txXfrm>
    </dsp:sp>
    <dsp:sp modelId="{097F41D0-AEB6-402C-A729-87C18B67CBF0}">
      <dsp:nvSpPr>
        <dsp:cNvPr id="0" name=""/>
        <dsp:cNvSpPr/>
      </dsp:nvSpPr>
      <dsp:spPr>
        <a:xfrm>
          <a:off x="3573405" y="3103239"/>
          <a:ext cx="1645923" cy="1645923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Ensure network providers are licensed and competent through a formal credentialing process</a:t>
          </a:r>
        </a:p>
      </dsp:txBody>
      <dsp:txXfrm>
        <a:off x="3814445" y="3344279"/>
        <a:ext cx="1163843" cy="1163843"/>
      </dsp:txXfrm>
    </dsp:sp>
    <dsp:sp modelId="{0DF734AD-511A-4167-8385-6E8FA563DFD0}">
      <dsp:nvSpPr>
        <dsp:cNvPr id="0" name=""/>
        <dsp:cNvSpPr/>
      </dsp:nvSpPr>
      <dsp:spPr>
        <a:xfrm rot="10800000">
          <a:off x="3235353" y="3690332"/>
          <a:ext cx="238890" cy="471737"/>
        </a:xfrm>
        <a:prstGeom prst="rightArrow">
          <a:avLst>
            <a:gd name="adj1" fmla="val 60000"/>
            <a:gd name="adj2" fmla="val 50000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307020" y="3784679"/>
        <a:ext cx="167223" cy="283043"/>
      </dsp:txXfrm>
    </dsp:sp>
    <dsp:sp modelId="{28DC2657-DCC1-4220-9E18-742676D3EEF9}">
      <dsp:nvSpPr>
        <dsp:cNvPr id="0" name=""/>
        <dsp:cNvSpPr/>
      </dsp:nvSpPr>
      <dsp:spPr>
        <a:xfrm>
          <a:off x="1476746" y="3103239"/>
          <a:ext cx="1645923" cy="1645923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Document the process for linking members to services</a:t>
          </a:r>
        </a:p>
      </dsp:txBody>
      <dsp:txXfrm>
        <a:off x="1717786" y="3344279"/>
        <a:ext cx="1163843" cy="1163843"/>
      </dsp:txXfrm>
    </dsp:sp>
    <dsp:sp modelId="{6C09724F-0D4F-437D-86AB-C5ADD76111FF}">
      <dsp:nvSpPr>
        <dsp:cNvPr id="0" name=""/>
        <dsp:cNvSpPr/>
      </dsp:nvSpPr>
      <dsp:spPr>
        <a:xfrm rot="15120000">
          <a:off x="1858400" y="2699741"/>
          <a:ext cx="238890" cy="471737"/>
        </a:xfrm>
        <a:prstGeom prst="rightArrow">
          <a:avLst>
            <a:gd name="adj1" fmla="val 60000"/>
            <a:gd name="adj2" fmla="val 50000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1905307" y="2828168"/>
        <a:ext cx="167223" cy="283043"/>
      </dsp:txXfrm>
    </dsp:sp>
    <dsp:sp modelId="{38C68265-71B0-4FAF-84BD-FBF69C087065}">
      <dsp:nvSpPr>
        <dsp:cNvPr id="0" name=""/>
        <dsp:cNvSpPr/>
      </dsp:nvSpPr>
      <dsp:spPr>
        <a:xfrm>
          <a:off x="828842" y="1109197"/>
          <a:ext cx="1645923" cy="1645923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Coordinate the maintenance and sharing of health care information among providers and the ICT</a:t>
          </a:r>
        </a:p>
      </dsp:txBody>
      <dsp:txXfrm>
        <a:off x="1069882" y="1350237"/>
        <a:ext cx="1163843" cy="1163843"/>
      </dsp:txXfrm>
    </dsp:sp>
    <dsp:sp modelId="{6A05324B-8BCC-4A30-9EAB-32E0E1931544}">
      <dsp:nvSpPr>
        <dsp:cNvPr id="0" name=""/>
        <dsp:cNvSpPr/>
      </dsp:nvSpPr>
      <dsp:spPr>
        <a:xfrm rot="19440000">
          <a:off x="2375005" y="1084071"/>
          <a:ext cx="238890" cy="471737"/>
        </a:xfrm>
        <a:prstGeom prst="rightArrow">
          <a:avLst>
            <a:gd name="adj1" fmla="val 60000"/>
            <a:gd name="adj2" fmla="val 50000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381849" y="1199480"/>
        <a:ext cx="167223" cy="2830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1CB2D-0B19-4B91-8778-82481D3A6CB8}">
      <dsp:nvSpPr>
        <dsp:cNvPr id="0" name=""/>
        <dsp:cNvSpPr/>
      </dsp:nvSpPr>
      <dsp:spPr>
        <a:xfrm>
          <a:off x="2477875" y="1792187"/>
          <a:ext cx="2678278" cy="2674778"/>
        </a:xfrm>
        <a:prstGeom prst="gear9">
          <a:avLst/>
        </a:prstGeom>
        <a:solidFill>
          <a:srgbClr val="1C80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" panose="020B0604020202020204" pitchFamily="34" charset="0"/>
              <a:cs typeface="Arial" panose="020B0604020202020204" pitchFamily="34" charset="0"/>
            </a:rPr>
            <a:t>GOAL ASSESSMENT: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Was goal met?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What is root cause?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What interventions are needed?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What is new outcome measure?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When is it time to reassess?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Who is accountable?</a:t>
          </a:r>
        </a:p>
      </dsp:txBody>
      <dsp:txXfrm>
        <a:off x="3016066" y="2418741"/>
        <a:ext cx="1601896" cy="1374891"/>
      </dsp:txXfrm>
    </dsp:sp>
    <dsp:sp modelId="{8A426BB8-B417-440F-AD0D-0C007982EED3}">
      <dsp:nvSpPr>
        <dsp:cNvPr id="0" name=""/>
        <dsp:cNvSpPr/>
      </dsp:nvSpPr>
      <dsp:spPr>
        <a:xfrm>
          <a:off x="981701" y="1342217"/>
          <a:ext cx="1780214" cy="1780214"/>
        </a:xfrm>
        <a:prstGeom prst="gear6">
          <a:avLst/>
        </a:prstGeom>
        <a:solidFill>
          <a:srgbClr val="1C80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" panose="020B0604020202020204" pitchFamily="34" charset="0"/>
              <a:cs typeface="Arial" panose="020B0604020202020204" pitchFamily="34" charset="0"/>
            </a:rPr>
            <a:t>GOAL ASSESSMENT: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Case Manager, PCP and ICT review</a:t>
          </a:r>
        </a:p>
      </dsp:txBody>
      <dsp:txXfrm>
        <a:off x="1429875" y="1793100"/>
        <a:ext cx="883866" cy="878448"/>
      </dsp:txXfrm>
    </dsp:sp>
    <dsp:sp modelId="{3202BDDC-E497-4C34-9BF5-C60F15E6B122}">
      <dsp:nvSpPr>
        <dsp:cNvPr id="0" name=""/>
        <dsp:cNvSpPr/>
      </dsp:nvSpPr>
      <dsp:spPr>
        <a:xfrm rot="20700000">
          <a:off x="1943519" y="139259"/>
          <a:ext cx="1744246" cy="1744246"/>
        </a:xfrm>
        <a:prstGeom prst="gear6">
          <a:avLst/>
        </a:prstGeom>
        <a:solidFill>
          <a:srgbClr val="1C80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Arial" panose="020B0604020202020204" pitchFamily="34" charset="0"/>
              <a:cs typeface="Arial" panose="020B0604020202020204" pitchFamily="34" charset="0"/>
            </a:rPr>
            <a:t>DATA </a:t>
          </a:r>
          <a:br>
            <a:rPr lang="en-US" sz="9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900" b="1" kern="1200" dirty="0">
              <a:latin typeface="Arial" panose="020B0604020202020204" pitchFamily="34" charset="0"/>
              <a:cs typeface="Arial" panose="020B0604020202020204" pitchFamily="34" charset="0"/>
            </a:rPr>
            <a:t>SOURCES: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member, claims, HRAs, PCP and ICT inputs</a:t>
          </a:r>
        </a:p>
      </dsp:txBody>
      <dsp:txXfrm rot="-20700000">
        <a:off x="2326083" y="521823"/>
        <a:ext cx="979117" cy="979117"/>
      </dsp:txXfrm>
    </dsp:sp>
    <dsp:sp modelId="{D4455E22-F67C-448B-9616-5B4D50607127}">
      <dsp:nvSpPr>
        <dsp:cNvPr id="0" name=""/>
        <dsp:cNvSpPr/>
      </dsp:nvSpPr>
      <dsp:spPr>
        <a:xfrm>
          <a:off x="2369984" y="1491554"/>
          <a:ext cx="3133176" cy="3133176"/>
        </a:xfrm>
        <a:prstGeom prst="circularArrow">
          <a:avLst>
            <a:gd name="adj1" fmla="val 4688"/>
            <a:gd name="adj2" fmla="val 299029"/>
            <a:gd name="adj3" fmla="val 2521990"/>
            <a:gd name="adj4" fmla="val 15848786"/>
            <a:gd name="adj5" fmla="val 5469"/>
          </a:avLst>
        </a:prstGeom>
        <a:solidFill>
          <a:srgbClr val="D1A5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63FC3-83C5-415F-8DB6-78E57DC3A973}">
      <dsp:nvSpPr>
        <dsp:cNvPr id="0" name=""/>
        <dsp:cNvSpPr/>
      </dsp:nvSpPr>
      <dsp:spPr>
        <a:xfrm>
          <a:off x="616029" y="987547"/>
          <a:ext cx="2276448" cy="22764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D1A5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B6F7-8E8A-4918-B8C3-F41DC8472588}">
      <dsp:nvSpPr>
        <dsp:cNvPr id="0" name=""/>
        <dsp:cNvSpPr/>
      </dsp:nvSpPr>
      <dsp:spPr>
        <a:xfrm>
          <a:off x="1540057" y="-243895"/>
          <a:ext cx="2454470" cy="24544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D1A56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E9A87-1CEE-4D14-9273-8F5FEB5B56C7}">
      <dsp:nvSpPr>
        <dsp:cNvPr id="0" name=""/>
        <dsp:cNvSpPr/>
      </dsp:nvSpPr>
      <dsp:spPr>
        <a:xfrm>
          <a:off x="-4996980" y="-765620"/>
          <a:ext cx="5951129" cy="5951129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solidFill>
          <a:srgbClr val="1C809D"/>
        </a:solidFill>
        <a:ln w="12700" cap="flat" cmpd="sng" algn="ctr">
          <a:solidFill>
            <a:srgbClr val="1C80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724D9-B03C-4B40-85A2-D8B80D6511AB}">
      <dsp:nvSpPr>
        <dsp:cNvPr id="0" name=""/>
        <dsp:cNvSpPr/>
      </dsp:nvSpPr>
      <dsp:spPr>
        <a:xfrm>
          <a:off x="499634" y="339800"/>
          <a:ext cx="5759353" cy="679955"/>
        </a:xfrm>
        <a:prstGeom prst="rect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Ensure appropriate utilization of services for preventive health and chronic conditions</a:t>
          </a:r>
        </a:p>
      </dsp:txBody>
      <dsp:txXfrm>
        <a:off x="499634" y="339800"/>
        <a:ext cx="5759353" cy="679955"/>
      </dsp:txXfrm>
    </dsp:sp>
    <dsp:sp modelId="{4A198036-F27C-49B0-8FEE-6E78AE660B30}">
      <dsp:nvSpPr>
        <dsp:cNvPr id="0" name=""/>
        <dsp:cNvSpPr/>
      </dsp:nvSpPr>
      <dsp:spPr>
        <a:xfrm>
          <a:off x="74662" y="254806"/>
          <a:ext cx="849944" cy="849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80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1A984-FA45-4B37-9CF9-6AF19A039BC0}">
      <dsp:nvSpPr>
        <dsp:cNvPr id="0" name=""/>
        <dsp:cNvSpPr/>
      </dsp:nvSpPr>
      <dsp:spPr>
        <a:xfrm>
          <a:off x="889468" y="1359911"/>
          <a:ext cx="5369519" cy="679955"/>
        </a:xfrm>
        <a:prstGeom prst="rect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Enhance care transitions across all healthcare settings and providers</a:t>
          </a:r>
        </a:p>
      </dsp:txBody>
      <dsp:txXfrm>
        <a:off x="889468" y="1359911"/>
        <a:ext cx="5369519" cy="679955"/>
      </dsp:txXfrm>
    </dsp:sp>
    <dsp:sp modelId="{5B6E17B4-5B13-4D4A-A938-32B7D341F910}">
      <dsp:nvSpPr>
        <dsp:cNvPr id="0" name=""/>
        <dsp:cNvSpPr/>
      </dsp:nvSpPr>
      <dsp:spPr>
        <a:xfrm>
          <a:off x="464496" y="1274916"/>
          <a:ext cx="849944" cy="849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80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3A55A-D8BE-4861-B7D5-F576B9F8B835}">
      <dsp:nvSpPr>
        <dsp:cNvPr id="0" name=""/>
        <dsp:cNvSpPr/>
      </dsp:nvSpPr>
      <dsp:spPr>
        <a:xfrm>
          <a:off x="889468" y="2380021"/>
          <a:ext cx="5369519" cy="679955"/>
        </a:xfrm>
        <a:prstGeom prst="rect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Improve coordination of care and appropriate delivery of services</a:t>
          </a:r>
        </a:p>
      </dsp:txBody>
      <dsp:txXfrm>
        <a:off x="889468" y="2380021"/>
        <a:ext cx="5369519" cy="679955"/>
      </dsp:txXfrm>
    </dsp:sp>
    <dsp:sp modelId="{02B0964A-50D2-4346-B3D4-17B83F809262}">
      <dsp:nvSpPr>
        <dsp:cNvPr id="0" name=""/>
        <dsp:cNvSpPr/>
      </dsp:nvSpPr>
      <dsp:spPr>
        <a:xfrm>
          <a:off x="464496" y="2295026"/>
          <a:ext cx="849944" cy="849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80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46E9F-C5BD-48F1-A1B9-5AE0BB9191DE}">
      <dsp:nvSpPr>
        <dsp:cNvPr id="0" name=""/>
        <dsp:cNvSpPr/>
      </dsp:nvSpPr>
      <dsp:spPr>
        <a:xfrm>
          <a:off x="499634" y="3400131"/>
          <a:ext cx="5759353" cy="679955"/>
        </a:xfrm>
        <a:prstGeom prst="rect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71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Improve access and affordability for the SNP population</a:t>
          </a:r>
        </a:p>
      </dsp:txBody>
      <dsp:txXfrm>
        <a:off x="499634" y="3400131"/>
        <a:ext cx="5759353" cy="679955"/>
      </dsp:txXfrm>
    </dsp:sp>
    <dsp:sp modelId="{2B4E2ECC-F808-4588-8460-2DF9040DE990}">
      <dsp:nvSpPr>
        <dsp:cNvPr id="0" name=""/>
        <dsp:cNvSpPr/>
      </dsp:nvSpPr>
      <dsp:spPr>
        <a:xfrm>
          <a:off x="74662" y="3315136"/>
          <a:ext cx="849944" cy="8499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80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E411C-B08C-460E-812F-F2DDA2FDD596}">
      <dsp:nvSpPr>
        <dsp:cNvPr id="0" name=""/>
        <dsp:cNvSpPr/>
      </dsp:nvSpPr>
      <dsp:spPr>
        <a:xfrm>
          <a:off x="533794" y="472028"/>
          <a:ext cx="3751925" cy="3751925"/>
        </a:xfrm>
        <a:prstGeom prst="blockArc">
          <a:avLst>
            <a:gd name="adj1" fmla="val 13114286"/>
            <a:gd name="adj2" fmla="val 16200000"/>
            <a:gd name="adj3" fmla="val 3888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583C7-9517-45FF-B735-703599DD10D0}">
      <dsp:nvSpPr>
        <dsp:cNvPr id="0" name=""/>
        <dsp:cNvSpPr/>
      </dsp:nvSpPr>
      <dsp:spPr>
        <a:xfrm>
          <a:off x="533794" y="472028"/>
          <a:ext cx="3751925" cy="3751925"/>
        </a:xfrm>
        <a:prstGeom prst="blockArc">
          <a:avLst>
            <a:gd name="adj1" fmla="val 10028571"/>
            <a:gd name="adj2" fmla="val 13114286"/>
            <a:gd name="adj3" fmla="val 3888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E7E8C-AAA5-4B17-8EBD-F5C6E5A99FBC}">
      <dsp:nvSpPr>
        <dsp:cNvPr id="0" name=""/>
        <dsp:cNvSpPr/>
      </dsp:nvSpPr>
      <dsp:spPr>
        <a:xfrm>
          <a:off x="533794" y="472028"/>
          <a:ext cx="3751925" cy="3751925"/>
        </a:xfrm>
        <a:prstGeom prst="blockArc">
          <a:avLst>
            <a:gd name="adj1" fmla="val 6942857"/>
            <a:gd name="adj2" fmla="val 10028571"/>
            <a:gd name="adj3" fmla="val 3888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C9184-F457-4426-883E-CFEEA01DA1A7}">
      <dsp:nvSpPr>
        <dsp:cNvPr id="0" name=""/>
        <dsp:cNvSpPr/>
      </dsp:nvSpPr>
      <dsp:spPr>
        <a:xfrm>
          <a:off x="533794" y="472028"/>
          <a:ext cx="3751925" cy="3751925"/>
        </a:xfrm>
        <a:prstGeom prst="blockArc">
          <a:avLst>
            <a:gd name="adj1" fmla="val 3857143"/>
            <a:gd name="adj2" fmla="val 6942857"/>
            <a:gd name="adj3" fmla="val 3888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E5353-6FA3-44EB-8178-CCEAF37705F1}">
      <dsp:nvSpPr>
        <dsp:cNvPr id="0" name=""/>
        <dsp:cNvSpPr/>
      </dsp:nvSpPr>
      <dsp:spPr>
        <a:xfrm>
          <a:off x="533794" y="472028"/>
          <a:ext cx="3751925" cy="3751925"/>
        </a:xfrm>
        <a:prstGeom prst="blockArc">
          <a:avLst>
            <a:gd name="adj1" fmla="val 771429"/>
            <a:gd name="adj2" fmla="val 3857143"/>
            <a:gd name="adj3" fmla="val 3888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E3334-7AF0-456F-8339-A59429B9B221}">
      <dsp:nvSpPr>
        <dsp:cNvPr id="0" name=""/>
        <dsp:cNvSpPr/>
      </dsp:nvSpPr>
      <dsp:spPr>
        <a:xfrm>
          <a:off x="533794" y="472028"/>
          <a:ext cx="3751925" cy="3751925"/>
        </a:xfrm>
        <a:prstGeom prst="blockArc">
          <a:avLst>
            <a:gd name="adj1" fmla="val 19285714"/>
            <a:gd name="adj2" fmla="val 771429"/>
            <a:gd name="adj3" fmla="val 3888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D3AF2-1BB4-4175-94BD-840D600B24BF}">
      <dsp:nvSpPr>
        <dsp:cNvPr id="0" name=""/>
        <dsp:cNvSpPr/>
      </dsp:nvSpPr>
      <dsp:spPr>
        <a:xfrm>
          <a:off x="533794" y="472028"/>
          <a:ext cx="3751925" cy="3751925"/>
        </a:xfrm>
        <a:prstGeom prst="blockArc">
          <a:avLst>
            <a:gd name="adj1" fmla="val 16200000"/>
            <a:gd name="adj2" fmla="val 19285714"/>
            <a:gd name="adj3" fmla="val 3888"/>
          </a:avLst>
        </a:prstGeom>
        <a:solidFill>
          <a:srgbClr val="1C809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160B9-29C5-4D74-8502-8A6851D40FDE}">
      <dsp:nvSpPr>
        <dsp:cNvPr id="0" name=""/>
        <dsp:cNvSpPr/>
      </dsp:nvSpPr>
      <dsp:spPr>
        <a:xfrm>
          <a:off x="1686124" y="1624357"/>
          <a:ext cx="1447266" cy="1447266"/>
        </a:xfrm>
        <a:prstGeom prst="ellipse">
          <a:avLst/>
        </a:prstGeom>
        <a:solidFill>
          <a:srgbClr val="1C80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Model </a:t>
          </a:r>
          <a:b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of care</a:t>
          </a:r>
        </a:p>
      </dsp:txBody>
      <dsp:txXfrm>
        <a:off x="1898071" y="1836304"/>
        <a:ext cx="1023372" cy="1023372"/>
      </dsp:txXfrm>
    </dsp:sp>
    <dsp:sp modelId="{52575288-713C-4C2B-A6D8-189895DC7E6F}">
      <dsp:nvSpPr>
        <dsp:cNvPr id="0" name=""/>
        <dsp:cNvSpPr/>
      </dsp:nvSpPr>
      <dsp:spPr>
        <a:xfrm>
          <a:off x="1723958" y="-177299"/>
          <a:ext cx="1371597" cy="137159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Arial" panose="020B0604020202020204" pitchFamily="34" charset="0"/>
              <a:cs typeface="Arial" panose="020B0604020202020204" pitchFamily="34" charset="0"/>
            </a:rPr>
            <a:t>Communication</a:t>
          </a:r>
        </a:p>
      </dsp:txBody>
      <dsp:txXfrm>
        <a:off x="1924824" y="23567"/>
        <a:ext cx="969865" cy="969865"/>
      </dsp:txXfrm>
    </dsp:sp>
    <dsp:sp modelId="{6AA0B6AC-F9FB-4FBE-842D-3D73825479AD}">
      <dsp:nvSpPr>
        <dsp:cNvPr id="0" name=""/>
        <dsp:cNvSpPr/>
      </dsp:nvSpPr>
      <dsp:spPr>
        <a:xfrm>
          <a:off x="3162131" y="515287"/>
          <a:ext cx="1371597" cy="137159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Arial" panose="020B0604020202020204" pitchFamily="34" charset="0"/>
              <a:cs typeface="Arial" panose="020B0604020202020204" pitchFamily="34" charset="0"/>
            </a:rPr>
            <a:t>Member Engagement</a:t>
          </a:r>
        </a:p>
      </dsp:txBody>
      <dsp:txXfrm>
        <a:off x="3362997" y="716153"/>
        <a:ext cx="969865" cy="969865"/>
      </dsp:txXfrm>
    </dsp:sp>
    <dsp:sp modelId="{103D1BE4-FA81-444F-86E5-26D1969B50A1}">
      <dsp:nvSpPr>
        <dsp:cNvPr id="0" name=""/>
        <dsp:cNvSpPr/>
      </dsp:nvSpPr>
      <dsp:spPr>
        <a:xfrm>
          <a:off x="3517330" y="2071517"/>
          <a:ext cx="1371597" cy="137159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Arial" panose="020B0604020202020204" pitchFamily="34" charset="0"/>
              <a:cs typeface="Arial" panose="020B0604020202020204" pitchFamily="34" charset="0"/>
            </a:rPr>
            <a:t>Provider Engagement</a:t>
          </a:r>
        </a:p>
      </dsp:txBody>
      <dsp:txXfrm>
        <a:off x="3718196" y="2272383"/>
        <a:ext cx="969865" cy="969865"/>
      </dsp:txXfrm>
    </dsp:sp>
    <dsp:sp modelId="{DD080735-AC38-497E-AD02-F3B45ECB7263}">
      <dsp:nvSpPr>
        <dsp:cNvPr id="0" name=""/>
        <dsp:cNvSpPr/>
      </dsp:nvSpPr>
      <dsp:spPr>
        <a:xfrm>
          <a:off x="2522084" y="3319516"/>
          <a:ext cx="1371597" cy="137159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Arial" panose="020B0604020202020204" pitchFamily="34" charset="0"/>
              <a:cs typeface="Arial" panose="020B0604020202020204" pitchFamily="34" charset="0"/>
            </a:rPr>
            <a:t>Health Promotion</a:t>
          </a:r>
        </a:p>
      </dsp:txBody>
      <dsp:txXfrm>
        <a:off x="2722950" y="3520382"/>
        <a:ext cx="969865" cy="969865"/>
      </dsp:txXfrm>
    </dsp:sp>
    <dsp:sp modelId="{C0EBC728-5A8C-457E-A608-7C6A706CEC81}">
      <dsp:nvSpPr>
        <dsp:cNvPr id="0" name=""/>
        <dsp:cNvSpPr/>
      </dsp:nvSpPr>
      <dsp:spPr>
        <a:xfrm>
          <a:off x="925833" y="3319516"/>
          <a:ext cx="1371597" cy="137159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Arial" panose="020B0604020202020204" pitchFamily="34" charset="0"/>
              <a:cs typeface="Arial" panose="020B0604020202020204" pitchFamily="34" charset="0"/>
            </a:rPr>
            <a:t>Access to Care &amp; Services</a:t>
          </a:r>
        </a:p>
      </dsp:txBody>
      <dsp:txXfrm>
        <a:off x="1126699" y="3520382"/>
        <a:ext cx="969865" cy="969865"/>
      </dsp:txXfrm>
    </dsp:sp>
    <dsp:sp modelId="{D20A5F55-1B15-403E-AC49-7CF577D45DE9}">
      <dsp:nvSpPr>
        <dsp:cNvPr id="0" name=""/>
        <dsp:cNvSpPr/>
      </dsp:nvSpPr>
      <dsp:spPr>
        <a:xfrm>
          <a:off x="-69413" y="2071517"/>
          <a:ext cx="1371597" cy="137159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Arial" panose="020B0604020202020204" pitchFamily="34" charset="0"/>
              <a:cs typeface="Arial" panose="020B0604020202020204" pitchFamily="34" charset="0"/>
            </a:rPr>
            <a:t>Care Coordination &amp; Management</a:t>
          </a:r>
        </a:p>
      </dsp:txBody>
      <dsp:txXfrm>
        <a:off x="131453" y="2272383"/>
        <a:ext cx="969865" cy="969865"/>
      </dsp:txXfrm>
    </dsp:sp>
    <dsp:sp modelId="{3377F1C6-3AB2-489E-B018-83462D38D09A}">
      <dsp:nvSpPr>
        <dsp:cNvPr id="0" name=""/>
        <dsp:cNvSpPr/>
      </dsp:nvSpPr>
      <dsp:spPr>
        <a:xfrm>
          <a:off x="285786" y="515287"/>
          <a:ext cx="1371597" cy="1371597"/>
        </a:xfrm>
        <a:prstGeom prst="ellipse">
          <a:avLst/>
        </a:prstGeom>
        <a:solidFill>
          <a:srgbClr val="D1A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latin typeface="Arial" panose="020B0604020202020204" pitchFamily="34" charset="0"/>
              <a:cs typeface="Arial" panose="020B0604020202020204" pitchFamily="34" charset="0"/>
            </a:rPr>
            <a:t>Measurement &amp; Quality Improvement</a:t>
          </a:r>
        </a:p>
      </dsp:txBody>
      <dsp:txXfrm>
        <a:off x="486652" y="716153"/>
        <a:ext cx="969865" cy="969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F0FB14-1A9E-4177-BA7F-9D3D70D577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5DC9F-7B13-4359-823F-FB709FE295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995347D-3FA8-4F05-979C-751205630B3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9DA47-67A5-46FF-B477-5957CC50E5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34025-28D0-470E-8E55-E2D62B0233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BE3B276-A2A5-437A-853B-3DFA2D68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21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F2986-D320-4BE5-80D8-BED0B22DCB74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9" y="3520924"/>
            <a:ext cx="7680127" cy="28798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6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6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BCD56-5565-40CE-B20C-55EB7CE0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2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079B73-5A28-EA0B-E4DD-28A60CFF6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7" r="559"/>
          <a:stretch/>
        </p:blipFill>
        <p:spPr>
          <a:xfrm>
            <a:off x="0" y="1"/>
            <a:ext cx="12192000" cy="3176384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FD636F-EAD3-768A-5D31-62A33BD63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673" y="3930724"/>
            <a:ext cx="901858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57D85FC-4076-D725-5C71-A6DFB11B0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673" y="4790641"/>
            <a:ext cx="9018588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DAAB4A-9C5F-4A57-DD7A-A5648B328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7854" y="427109"/>
            <a:ext cx="3305113" cy="63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83202DF-3D49-32D3-7334-B674984FE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37" r="559"/>
          <a:stretch/>
        </p:blipFill>
        <p:spPr>
          <a:xfrm>
            <a:off x="0" y="-1"/>
            <a:ext cx="12192000" cy="2007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0FCA2-86F6-9D88-E543-E4A61EA86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5506" y="2727269"/>
            <a:ext cx="9018588" cy="7017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Overview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AD318C-B8BD-B81D-D0A7-1DDA96A7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5506" y="3484400"/>
            <a:ext cx="9018588" cy="5909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3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B19C36-0186-FC7A-6987-6668547D5944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3AF5C07-2EB3-F77E-F1F2-13BA2912F518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C7781-2B40-DF14-0C0D-3526C7CEDF02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1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2999" y="1561882"/>
            <a:ext cx="9018588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3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Table of Contents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1BFCA138-A8E7-7D0B-C177-64F97B512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406766"/>
            <a:ext cx="12192002" cy="97620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D38AAA-8405-5218-5B7F-D152A14C09EB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672EE-3EBA-C372-32AA-7BCC8F0AF1F8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9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/ 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C7524F02-9A44-2765-59DB-98C07B6F6786}"/>
              </a:ext>
            </a:extLst>
          </p:cNvPr>
          <p:cNvSpPr txBox="1">
            <a:spLocks/>
          </p:cNvSpPr>
          <p:nvPr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00B1F-2C88-3A9D-A56F-50AEDC7BD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AF50E-123A-12DB-BFE6-8A06EE56FA2C}"/>
              </a:ext>
            </a:extLst>
          </p:cNvPr>
          <p:cNvSpPr txBox="1"/>
          <p:nvPr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E1C0799-B89D-20C9-627E-CFB82740A4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233" y="1561882"/>
            <a:ext cx="5472753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C0AA69-921E-4306-2B24-21DAF3B6B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6234" y="2090734"/>
            <a:ext cx="5472753" cy="456535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D96C91-1B8C-EEEC-A5DB-DD1B1A1B1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6234" y="3009900"/>
            <a:ext cx="5472753" cy="272840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4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/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AB161139-6193-D5A4-CFC2-29AFE7063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475" y="1565517"/>
            <a:ext cx="5371170" cy="3601844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B323D5-EA9A-C59E-EFAC-C9901C51A4DA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B016-FB46-8F6D-C58D-E554E3F41ACC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E4DC16F-ACE5-49D2-A538-85369FEC4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106" y="1561882"/>
            <a:ext cx="5472753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4726C3D-4B1E-A262-8544-851A97C9C0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107" y="2090734"/>
            <a:ext cx="5472753" cy="456535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671C6A-C3F6-A3A0-5753-F8450FFE3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107" y="3009900"/>
            <a:ext cx="5472753" cy="272840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93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/ 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106" y="1561882"/>
            <a:ext cx="5472753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C7524F02-9A44-2765-59DB-98C07B6F6786}"/>
              </a:ext>
            </a:extLst>
          </p:cNvPr>
          <p:cNvSpPr txBox="1">
            <a:spLocks/>
          </p:cNvSpPr>
          <p:nvPr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59349-8EA8-FA8E-E682-606B38DC4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107" y="2090734"/>
            <a:ext cx="5472753" cy="456535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DBA65E-635C-2A5C-14E7-AA9C2A672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107" y="3009900"/>
            <a:ext cx="5472753" cy="272840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DA2E52-14C0-DC9C-05FA-E054C3D9ED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3920" y="0"/>
            <a:ext cx="42313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A2D6D-341E-8669-7EF1-52446E0A3206}"/>
              </a:ext>
            </a:extLst>
          </p:cNvPr>
          <p:cNvSpPr txBox="1"/>
          <p:nvPr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/ 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0909-8937-609E-6E9C-EA6B3DB93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460" y="1831975"/>
            <a:ext cx="3142413" cy="4190595"/>
          </a:xfr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Service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539EB4-CD01-8AD2-422E-1A3164DD56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0468" y="1831975"/>
            <a:ext cx="3143250" cy="4191000"/>
          </a:xfr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Service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C82BF5-7EBF-0DB5-93AA-6FDC5A62E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4313" y="1831975"/>
            <a:ext cx="3143250" cy="4191000"/>
          </a:xfrm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Service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A4BC09FB-A471-B2EA-96E9-7A1E5DD0C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3685" y="2181051"/>
            <a:ext cx="985230" cy="985230"/>
          </a:xfrm>
          <a:prstGeom prst="rect">
            <a:avLst/>
          </a:prstGeom>
        </p:spPr>
      </p:pic>
      <p:pic>
        <p:nvPicPr>
          <p:cNvPr id="11" name="Graphic 10" descr="First aid kit">
            <a:extLst>
              <a:ext uri="{FF2B5EF4-FFF2-40B4-BE49-F238E27FC236}">
                <a16:creationId xmlns:a16="http://schemas.microsoft.com/office/drawing/2014/main" id="{E3FEA893-3A9A-4E5A-CCFE-72BFC96C9D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3618" y="2144879"/>
            <a:ext cx="1057574" cy="1057574"/>
          </a:xfrm>
          <a:prstGeom prst="rect">
            <a:avLst/>
          </a:prstGeom>
        </p:spPr>
      </p:pic>
      <p:pic>
        <p:nvPicPr>
          <p:cNvPr id="12" name="Graphic 11" descr="Man with cane">
            <a:extLst>
              <a:ext uri="{FF2B5EF4-FFF2-40B4-BE49-F238E27FC236}">
                <a16:creationId xmlns:a16="http://schemas.microsoft.com/office/drawing/2014/main" id="{807E7B99-72BC-1E45-8CF1-6F5FABE5557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7355" y="2159359"/>
            <a:ext cx="1057574" cy="105757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4546F91-0CFF-E8D7-67E4-A95FD4F676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9435" y="4289424"/>
            <a:ext cx="2938463" cy="152876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 Here 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3C11C4-FB32-9AF9-939D-3E08108239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2861" y="4289424"/>
            <a:ext cx="2938463" cy="152876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 Here 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570A9CE-CA04-2F5A-7BB3-EFE3EFC88A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6706" y="4289424"/>
            <a:ext cx="2938463" cy="152876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 Here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5002D8-E958-BECD-67FD-8AA72D8EDDFF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AF497-E2E5-C145-A8B5-790FEB34C7C5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263E615-283C-2BE4-ADD6-415BAAFD1E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466" y="314992"/>
            <a:ext cx="9771796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C16146-D97F-9184-E4CF-62D1BC336D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465" y="843818"/>
            <a:ext cx="9771797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28173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/ ic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40909-8937-609E-6E9C-EA6B3DB93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460" y="3796020"/>
            <a:ext cx="3142413" cy="348350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Service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539EB4-CD01-8AD2-422E-1A3164DD56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0468" y="3796208"/>
            <a:ext cx="3143250" cy="348384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Service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0C82BF5-7EBF-0DB5-93AA-6FDC5A62E8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34313" y="3796208"/>
            <a:ext cx="3143250" cy="348384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Service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4546F91-0CFF-E8D7-67E4-A95FD4F676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9435" y="4289424"/>
            <a:ext cx="2938463" cy="152876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 Here 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63C11C4-FB32-9AF9-939D-3E08108239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2862" y="4289424"/>
            <a:ext cx="2938463" cy="152876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 Here 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570A9CE-CA04-2F5A-7BB3-EFE3EFC88A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6707" y="4289424"/>
            <a:ext cx="2938463" cy="152876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 Here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E0BAFD-81D6-80CD-76AC-2ECBCF5F17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664" y="1730089"/>
            <a:ext cx="2686005" cy="1792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D2546-D0AE-6523-075E-B5445AF78C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" r="4792" b="2786"/>
          <a:stretch/>
        </p:blipFill>
        <p:spPr>
          <a:xfrm>
            <a:off x="8063058" y="1730088"/>
            <a:ext cx="2685760" cy="1792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AF265-DC2C-3E35-E988-CC06629515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13" y="1730089"/>
            <a:ext cx="2685760" cy="17926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EEB1B89-0EBA-8F40-6F5C-E930412B7600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194AF-4BDC-D7B7-2A67-0D3FEA6CD166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B362585-A46F-E7A0-A405-0F087F26F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466" y="314992"/>
            <a:ext cx="9771796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7D0D8EB-AFB5-9419-A37B-C3C53F0098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8465" y="843818"/>
            <a:ext cx="9771797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93529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107" y="1561882"/>
            <a:ext cx="11017480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59349-8EA8-FA8E-E682-606B38DC4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107" y="2319338"/>
            <a:ext cx="5890668" cy="456535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DBA65E-635C-2A5C-14E7-AA9C2A672A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4107" y="3592550"/>
            <a:ext cx="11017479" cy="21457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23AD1A6-05AD-F67C-6B47-3DA0256A5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406766"/>
            <a:ext cx="12192002" cy="97620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1EAD96-9645-8B40-DCA9-5CCADB451DBF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F99D8-DFA5-29A8-0FA1-075097BBFCFE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83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F2D9193-968D-C918-38F2-CA243E578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406766"/>
            <a:ext cx="12192002" cy="976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4D9A7B-F66B-2A6D-36B1-5F833FDCF8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465" y="2133600"/>
            <a:ext cx="11056937" cy="3919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C0E030-AFF3-5DDC-6E91-067D903296FA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E3220-07BB-900A-A145-9DB64C127596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8172EF5-9E26-C48E-D498-E2841BBCC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465" y="958457"/>
            <a:ext cx="9771796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83687A0-F5FF-EE3F-B8CB-B8BFA3BC69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65" y="1487283"/>
            <a:ext cx="9771797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43361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7CF71B-28CB-5CFF-93E5-39AFCF6C9F40}"/>
              </a:ext>
            </a:extLst>
          </p:cNvPr>
          <p:cNvCxnSpPr/>
          <p:nvPr userDrawn="1"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EB17130-1FA8-7EAE-9027-A1E112BE60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466" y="314992"/>
            <a:ext cx="9771796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96BB4C-82AD-5D42-1D37-ED8EDD1B5D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65" y="843818"/>
            <a:ext cx="9771797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62F4B2E-844C-B72F-0E5B-3733A62A21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465" y="1652835"/>
            <a:ext cx="11056937" cy="3919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922673-55E8-E04F-E5D4-1C729596E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5204635-A4E6-DB14-5972-168A105A3E29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AE8F9-18ED-D6E1-F776-A62A00DCE87E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 descr="A doctor checking a patient's blood pressure&#10;&#10;Description automatically generated with low confidence">
            <a:extLst>
              <a:ext uri="{FF2B5EF4-FFF2-40B4-BE49-F238E27FC236}">
                <a16:creationId xmlns:a16="http://schemas.microsoft.com/office/drawing/2014/main" id="{B5F095A7-08EA-5816-1068-4A9F51C8E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55" r="29443" b="28139"/>
          <a:stretch/>
        </p:blipFill>
        <p:spPr>
          <a:xfrm>
            <a:off x="1" y="-61610"/>
            <a:ext cx="12192000" cy="46575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443CF6-D38B-FF4A-88F7-107C3885BD97}"/>
              </a:ext>
            </a:extLst>
          </p:cNvPr>
          <p:cNvSpPr/>
          <p:nvPr userDrawn="1"/>
        </p:nvSpPr>
        <p:spPr>
          <a:xfrm>
            <a:off x="0" y="-60645"/>
            <a:ext cx="12192001" cy="4121007"/>
          </a:xfrm>
          <a:prstGeom prst="rect">
            <a:avLst/>
          </a:prstGeom>
          <a:gradFill flip="none" rotWithShape="1">
            <a:gsLst>
              <a:gs pos="64000">
                <a:schemeClr val="bg1">
                  <a:alpha val="0"/>
                </a:schemeClr>
              </a:gs>
              <a:gs pos="100000">
                <a:schemeClr val="bg1"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ADE31BB-6D32-7512-06A1-00032BDC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69"/>
          <a:stretch/>
        </p:blipFill>
        <p:spPr>
          <a:xfrm>
            <a:off x="0" y="2642286"/>
            <a:ext cx="12192000" cy="3648075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FD636F-EAD3-768A-5D31-62A33BD63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673" y="3930724"/>
            <a:ext cx="901858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57D85FC-4076-D725-5C71-A6DFB11B0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673" y="4790641"/>
            <a:ext cx="9018588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1A07F-28E0-9D07-721F-CDECD92711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9" y="393069"/>
            <a:ext cx="2662208" cy="51453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57ADA2-CD6E-DC3B-0C20-D41E1BBA18D7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E025E-5503-EB23-6CC2-51432E0041D0}"/>
              </a:ext>
            </a:extLst>
          </p:cNvPr>
          <p:cNvSpPr txBox="1"/>
          <p:nvPr userDrawn="1"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73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95E98C29-A10D-ED68-E360-0E255C510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406766"/>
            <a:ext cx="12192002" cy="97620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D29047-95FD-C034-F74C-67DB2A4C1755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7A4B4-9B9F-5812-F56B-BD1D5E71F232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78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711" y="1334562"/>
            <a:ext cx="5215051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Infographic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89E0A8-D3D2-8203-25E4-2DCD4E14E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5711" y="2119346"/>
            <a:ext cx="5215051" cy="124255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 Here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8A01BE-603A-6EB5-1BFD-904296E4E2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9650" y="3567733"/>
            <a:ext cx="1701706" cy="8918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CF11223-69ED-0697-933A-043DAA681D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8388" y="3567733"/>
            <a:ext cx="1701706" cy="8918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834624-9B29-3418-3E60-3FF5C318B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9650" y="4558496"/>
            <a:ext cx="1701800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Percentage 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8612767-615B-BA27-92C0-27ED95336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8294" y="4558495"/>
            <a:ext cx="1701800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Percentage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DC0D4C-92FE-8D08-198E-82F39ACE6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9650" y="4979552"/>
            <a:ext cx="2044223" cy="314894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22FC253-43F5-6E46-EDEF-915F3CF749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190" y="1294357"/>
            <a:ext cx="4818062" cy="46355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654086-5F38-9C3D-55A1-25D07B948C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92463" y="4979552"/>
            <a:ext cx="2044224" cy="314894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CF99A1-CB80-EF85-E027-04D5FDB99361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C53D6-BC10-4718-FA41-9876EEBD27B4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8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8A48D7-B18E-8367-B5EF-60294C90A991}"/>
              </a:ext>
            </a:extLst>
          </p:cNvPr>
          <p:cNvSpPr/>
          <p:nvPr/>
        </p:nvSpPr>
        <p:spPr>
          <a:xfrm>
            <a:off x="6580902" y="1950079"/>
            <a:ext cx="2580361" cy="2100558"/>
          </a:xfrm>
          <a:prstGeom prst="rect">
            <a:avLst/>
          </a:prstGeom>
          <a:solidFill>
            <a:srgbClr val="FA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33CFB-C49E-253B-9CE9-F452D487C611}"/>
              </a:ext>
            </a:extLst>
          </p:cNvPr>
          <p:cNvSpPr/>
          <p:nvPr/>
        </p:nvSpPr>
        <p:spPr>
          <a:xfrm>
            <a:off x="9161263" y="4050637"/>
            <a:ext cx="2580361" cy="2100558"/>
          </a:xfrm>
          <a:prstGeom prst="rect">
            <a:avLst/>
          </a:prstGeom>
          <a:solidFill>
            <a:srgbClr val="FAF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5711" y="1334562"/>
            <a:ext cx="5215051" cy="514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Infographic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B010C-EBEF-4A30-DDBC-CCB787DB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41AB58-6677-43AD-1427-1C10BF10687A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DC0D4C-92FE-8D08-198E-82F39ACE6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8971" y="2923637"/>
            <a:ext cx="2044223" cy="314894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22FC253-43F5-6E46-EDEF-915F3CF749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0376" y="546408"/>
            <a:ext cx="5349876" cy="56047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654086-5F38-9C3D-55A1-25D07B948C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29331" y="2923637"/>
            <a:ext cx="2044224" cy="314894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8B5AC3F-789D-5B4D-2EAB-BD10931688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8971" y="5038477"/>
            <a:ext cx="2044223" cy="314894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1903BD85-2E76-2BF5-B9F2-A9E6B65918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9331" y="5038477"/>
            <a:ext cx="2044224" cy="314894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E47755-E6AF-E349-932A-485A14300F49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50A77-472E-D263-F17E-59E5DF144F33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3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GK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105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0212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59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650547"/>
            <a:ext cx="3045231" cy="1774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070" y="2906973"/>
            <a:ext cx="2825511" cy="34346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B55A49-FA18-ED3A-40FF-FE91D7DB21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8184" y="1845734"/>
            <a:ext cx="679749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B067C-F5B8-DD5F-BA98-F1EE6759E61F}"/>
              </a:ext>
            </a:extLst>
          </p:cNvPr>
          <p:cNvSpPr txBox="1">
            <a:spLocks/>
          </p:cNvSpPr>
          <p:nvPr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D373C-EFFF-2564-3388-83A56E46B6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FB9975-8166-331E-12CD-BFA18B86B89B}"/>
              </a:ext>
            </a:extLst>
          </p:cNvPr>
          <p:cNvSpPr txBox="1"/>
          <p:nvPr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18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GK 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0212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650547"/>
            <a:ext cx="3045231" cy="1774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070" y="2906973"/>
            <a:ext cx="2825511" cy="34346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B55A49-FA18-ED3A-40FF-FE91D7DB21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8184" y="1845734"/>
            <a:ext cx="679749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B067C-F5B8-DD5F-BA98-F1EE6759E61F}"/>
              </a:ext>
            </a:extLst>
          </p:cNvPr>
          <p:cNvSpPr txBox="1">
            <a:spLocks/>
          </p:cNvSpPr>
          <p:nvPr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C8A4E-4DC7-75AC-409D-6AB72C0642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16A285-587F-F895-4A6D-1EE88B0D78EB}"/>
              </a:ext>
            </a:extLst>
          </p:cNvPr>
          <p:cNvSpPr txBox="1"/>
          <p:nvPr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68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GK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0212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650547"/>
            <a:ext cx="3045231" cy="1774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070" y="2906973"/>
            <a:ext cx="2825511" cy="34346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B55A49-FA18-ED3A-40FF-FE91D7DB21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8184" y="1845734"/>
            <a:ext cx="679749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B067C-F5B8-DD5F-BA98-F1EE6759E61F}"/>
              </a:ext>
            </a:extLst>
          </p:cNvPr>
          <p:cNvSpPr txBox="1">
            <a:spLocks/>
          </p:cNvSpPr>
          <p:nvPr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13AC1-E454-8DCA-4E8B-3DAC9CDF4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696FF2-3B55-DB36-A313-A155DA3955D3}"/>
              </a:ext>
            </a:extLst>
          </p:cNvPr>
          <p:cNvSpPr txBox="1"/>
          <p:nvPr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98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GK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0212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650547"/>
            <a:ext cx="3045231" cy="1774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070" y="2906973"/>
            <a:ext cx="2825511" cy="34346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B55A49-FA18-ED3A-40FF-FE91D7DB21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8184" y="1845734"/>
            <a:ext cx="679749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B067C-F5B8-DD5F-BA98-F1EE6759E61F}"/>
              </a:ext>
            </a:extLst>
          </p:cNvPr>
          <p:cNvSpPr txBox="1">
            <a:spLocks/>
          </p:cNvSpPr>
          <p:nvPr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13AC1-E454-8DCA-4E8B-3DAC9CDF4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C4CFBD-9D39-B523-C836-1585AD3DA8A4}"/>
              </a:ext>
            </a:extLst>
          </p:cNvPr>
          <p:cNvSpPr txBox="1"/>
          <p:nvPr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44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GK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20212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070" y="650547"/>
            <a:ext cx="3045231" cy="1774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-5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070" y="2906973"/>
            <a:ext cx="2825511" cy="34346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4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B55A49-FA18-ED3A-40FF-FE91D7DB21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58184" y="1845734"/>
            <a:ext cx="6797495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86918" indent="-28575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B067C-F5B8-DD5F-BA98-F1EE6759E61F}"/>
              </a:ext>
            </a:extLst>
          </p:cNvPr>
          <p:cNvSpPr txBox="1">
            <a:spLocks/>
          </p:cNvSpPr>
          <p:nvPr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13AC1-E454-8DCA-4E8B-3DAC9CDF4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BBA468-3E64-22A2-6055-7A41E57DC4F2}"/>
              </a:ext>
            </a:extLst>
          </p:cNvPr>
          <p:cNvSpPr txBox="1"/>
          <p:nvPr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085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20347-3869-F851-A13B-B01111699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37" r="559"/>
          <a:stretch/>
        </p:blipFill>
        <p:spPr>
          <a:xfrm>
            <a:off x="0" y="-1"/>
            <a:ext cx="12192000" cy="2007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0FCA2-86F6-9D88-E543-E4A61EA86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4673" y="242993"/>
            <a:ext cx="702525" cy="75236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5506" y="2727269"/>
            <a:ext cx="9018588" cy="7017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BEECA0-C450-B301-B005-7FAEEE379F02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52BC43-2D22-A328-8A86-767D301343DD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76F27-61CE-6FBA-67DA-6A893B3F7551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87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FFF09A-07E8-7A6C-6F18-D8C87A9B9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037" r="559"/>
          <a:stretch/>
        </p:blipFill>
        <p:spPr>
          <a:xfrm flipV="1">
            <a:off x="0" y="4850781"/>
            <a:ext cx="12192000" cy="2007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6C5932-3AE7-0B69-72C9-473E300E4AFD}"/>
              </a:ext>
            </a:extLst>
          </p:cNvPr>
          <p:cNvSpPr txBox="1"/>
          <p:nvPr/>
        </p:nvSpPr>
        <p:spPr>
          <a:xfrm>
            <a:off x="8120418" y="5454280"/>
            <a:ext cx="2927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www.goldkidney.com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05742-CD50-7D5E-C336-33621D4E9C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087" y="1951426"/>
            <a:ext cx="6421153" cy="12410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88FEE2-AC1C-07CC-F610-A4909A1855CA}"/>
              </a:ext>
            </a:extLst>
          </p:cNvPr>
          <p:cNvSpPr txBox="1"/>
          <p:nvPr/>
        </p:nvSpPr>
        <p:spPr>
          <a:xfrm>
            <a:off x="3049044" y="3429000"/>
            <a:ext cx="609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14F6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Creating the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gold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14F6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standard for your care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E6F78-42AF-C9A7-3F4B-85D3D7903295}"/>
              </a:ext>
            </a:extLst>
          </p:cNvPr>
          <p:cNvSpPr txBox="1"/>
          <p:nvPr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A picture containing person, indoor, window&#10;&#10;Description automatically generated">
            <a:extLst>
              <a:ext uri="{FF2B5EF4-FFF2-40B4-BE49-F238E27FC236}">
                <a16:creationId xmlns:a16="http://schemas.microsoft.com/office/drawing/2014/main" id="{C54A07C8-47ED-097E-7E2C-A12056A25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85" b="18362"/>
          <a:stretch/>
        </p:blipFill>
        <p:spPr>
          <a:xfrm>
            <a:off x="0" y="0"/>
            <a:ext cx="12192000" cy="44869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7A8483-814C-46BB-6A2D-61CBF19BFE5C}"/>
              </a:ext>
            </a:extLst>
          </p:cNvPr>
          <p:cNvSpPr/>
          <p:nvPr userDrawn="1"/>
        </p:nvSpPr>
        <p:spPr>
          <a:xfrm>
            <a:off x="-1" y="-15291"/>
            <a:ext cx="12192001" cy="4121007"/>
          </a:xfrm>
          <a:prstGeom prst="rect">
            <a:avLst/>
          </a:prstGeom>
          <a:gradFill flip="none" rotWithShape="1">
            <a:gsLst>
              <a:gs pos="64000">
                <a:schemeClr val="bg1">
                  <a:alpha val="0"/>
                </a:schemeClr>
              </a:gs>
              <a:gs pos="100000">
                <a:schemeClr val="bg1"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ADE31BB-6D32-7512-06A1-00032BDC3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69"/>
          <a:stretch/>
        </p:blipFill>
        <p:spPr>
          <a:xfrm>
            <a:off x="0" y="2642286"/>
            <a:ext cx="12192000" cy="3648075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6FD636F-EAD3-768A-5D31-62A33BD63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673" y="3930724"/>
            <a:ext cx="901858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57D85FC-4076-D725-5C71-A6DFB11B09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673" y="4790641"/>
            <a:ext cx="9018588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57ADA2-CD6E-DC3B-0C20-D41E1BBA18D7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E025E-5503-EB23-6CC2-51432E0041D0}"/>
              </a:ext>
            </a:extLst>
          </p:cNvPr>
          <p:cNvSpPr txBox="1"/>
          <p:nvPr userDrawn="1"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5D40D73-04F2-8FE5-50A6-6ED065C8E0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059" y="393070"/>
            <a:ext cx="2667942" cy="5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8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9C5534D6-CB7A-3398-E9B3-D2BBB790976B}"/>
              </a:ext>
            </a:extLst>
          </p:cNvPr>
          <p:cNvSpPr txBox="1"/>
          <p:nvPr/>
        </p:nvSpPr>
        <p:spPr>
          <a:xfrm>
            <a:off x="414670" y="2267003"/>
            <a:ext cx="55488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/>
                <a:ea typeface="+mn-ea"/>
                <a:cs typeface="Lucida Handwriting"/>
              </a:rPr>
              <a:t>Thank you.</a:t>
            </a:r>
            <a:endParaRPr kumimoji="0" sz="4800" b="1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/>
              <a:ea typeface="+mn-ea"/>
              <a:cs typeface="Lucida Handwriting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9DD5C28-4CA1-A0E7-B90F-1EA54634F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5663" y="3474720"/>
            <a:ext cx="4586287" cy="2574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spcAft>
                <a:spcPts val="0"/>
              </a:spcAft>
              <a:buNone/>
              <a:defRPr sz="2800"/>
            </a:lvl1pPr>
            <a:lvl2pPr marL="457200" indent="0" algn="r">
              <a:spcBef>
                <a:spcPts val="600"/>
              </a:spcBef>
              <a:spcAft>
                <a:spcPts val="0"/>
              </a:spcAft>
              <a:buNone/>
              <a:defRPr sz="2000" b="1"/>
            </a:lvl2pPr>
            <a:lvl3pPr marL="914400" indent="0" algn="r">
              <a:spcBef>
                <a:spcPts val="600"/>
              </a:spcBef>
              <a:spcAft>
                <a:spcPts val="0"/>
              </a:spcAft>
              <a:buNone/>
              <a:defRPr sz="1600"/>
            </a:lvl3pPr>
            <a:lvl4pPr marL="1371600" indent="0" algn="r">
              <a:spcBef>
                <a:spcPts val="600"/>
              </a:spcBef>
              <a:spcAft>
                <a:spcPts val="0"/>
              </a:spcAft>
              <a:buNone/>
              <a:defRPr sz="1200"/>
            </a:lvl4pPr>
            <a:lvl5pPr marL="1828800" indent="0" algn="r">
              <a:spcBef>
                <a:spcPts val="600"/>
              </a:spcBef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  <a:p>
            <a:pPr lvl="1"/>
            <a:endParaRPr lang="en-US"/>
          </a:p>
          <a:p>
            <a:pPr lvl="2"/>
            <a:r>
              <a:rPr lang="en-US"/>
              <a:t>Email Address</a:t>
            </a:r>
          </a:p>
          <a:p>
            <a:pPr lvl="3"/>
            <a:r>
              <a:rPr lang="en-US"/>
              <a:t>Address (1)</a:t>
            </a:r>
          </a:p>
          <a:p>
            <a:pPr lvl="3"/>
            <a:r>
              <a:rPr lang="en-US"/>
              <a:t>Address (2)</a:t>
            </a:r>
          </a:p>
          <a:p>
            <a:pPr lvl="4"/>
            <a:r>
              <a:rPr lang="en-US"/>
              <a:t>Mobile Number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65A9E307-245C-028B-60C7-4A8FD721474F}"/>
              </a:ext>
            </a:extLst>
          </p:cNvPr>
          <p:cNvSpPr txBox="1"/>
          <p:nvPr/>
        </p:nvSpPr>
        <p:spPr>
          <a:xfrm>
            <a:off x="414670" y="2267003"/>
            <a:ext cx="55488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/>
                <a:ea typeface="+mn-ea"/>
                <a:cs typeface="Lucida Handwriting"/>
              </a:rPr>
              <a:t>Thank you.</a:t>
            </a:r>
            <a:endParaRPr kumimoji="0" sz="4800" b="1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/>
              <a:ea typeface="+mn-ea"/>
              <a:cs typeface="Lucida Handwriting"/>
            </a:endParaRPr>
          </a:p>
        </p:txBody>
      </p:sp>
      <p:pic>
        <p:nvPicPr>
          <p:cNvPr id="8" name="Picture 7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B0EDA1D0-AC95-D62D-F3D1-A6A99CA91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488" y="132421"/>
            <a:ext cx="2829560" cy="5419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8F4BBC-F748-5AAD-AB52-A710A775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1499571"/>
            <a:ext cx="12192002" cy="153486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90081F-0DD0-1AB2-F219-A5EE1899A8B7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63FC2E4-9AE0-ECDD-CC3C-C4E8BF81F0E7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99137B-1182-7467-A85A-319A3A1523D9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25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74F1B-F8F9-D1AB-F6A5-1ADB2F26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24" y="3125965"/>
            <a:ext cx="675165" cy="675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E81F9-5928-6A1A-A0ED-5F06DBFF8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159" y="3125965"/>
            <a:ext cx="675165" cy="67516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9C5534D6-CB7A-3398-E9B3-D2BBB790976B}"/>
              </a:ext>
            </a:extLst>
          </p:cNvPr>
          <p:cNvSpPr txBox="1"/>
          <p:nvPr/>
        </p:nvSpPr>
        <p:spPr>
          <a:xfrm>
            <a:off x="414670" y="2267003"/>
            <a:ext cx="55488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/>
                <a:ea typeface="+mn-ea"/>
                <a:cs typeface="Lucida Handwriting"/>
              </a:rPr>
              <a:t>Follow us.</a:t>
            </a:r>
            <a:endParaRPr kumimoji="0" sz="4800" b="1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/>
              <a:ea typeface="+mn-ea"/>
              <a:cs typeface="Lucida Handwriting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59D60E-082A-1529-5915-82AA1D523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24" y="3125965"/>
            <a:ext cx="675165" cy="6751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D2AAAE-DDE3-DD6F-2ABE-C93CB900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159" y="3125965"/>
            <a:ext cx="675165" cy="675165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E2597856-A523-FD00-0591-AE32B15F3856}"/>
              </a:ext>
            </a:extLst>
          </p:cNvPr>
          <p:cNvSpPr txBox="1"/>
          <p:nvPr/>
        </p:nvSpPr>
        <p:spPr>
          <a:xfrm>
            <a:off x="414670" y="2267003"/>
            <a:ext cx="55488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/>
                <a:ea typeface="+mn-ea"/>
                <a:cs typeface="Lucida Handwriting"/>
              </a:rPr>
              <a:t>Follow us.</a:t>
            </a:r>
            <a:endParaRPr kumimoji="0" sz="4800" b="1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/>
              <a:ea typeface="+mn-ea"/>
              <a:cs typeface="Lucida Handwriting"/>
            </a:endParaRPr>
          </a:p>
        </p:txBody>
      </p:sp>
      <p:pic>
        <p:nvPicPr>
          <p:cNvPr id="8" name="Picture 7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A2FEEFD8-62EF-55E7-DCF9-E14E871B3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488" y="132421"/>
            <a:ext cx="2829560" cy="54196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FC90232-D0BC-E7EE-B7E4-5ED50F5CE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0" y="1499571"/>
            <a:ext cx="12192002" cy="153486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FF9F068-C3AB-94E6-9475-6450DE168215}"/>
              </a:ext>
            </a:extLst>
          </p:cNvPr>
          <p:cNvCxnSpPr/>
          <p:nvPr/>
        </p:nvCxnSpPr>
        <p:spPr>
          <a:xfrm>
            <a:off x="78059" y="6311591"/>
            <a:ext cx="1199871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A139B-ADC2-2312-7089-F626A8F9ABB9}"/>
              </a:ext>
            </a:extLst>
          </p:cNvPr>
          <p:cNvSpPr txBox="1">
            <a:spLocks/>
          </p:cNvSpPr>
          <p:nvPr/>
        </p:nvSpPr>
        <p:spPr>
          <a:xfrm>
            <a:off x="6104554" y="5308540"/>
            <a:ext cx="5260365" cy="65655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E4F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www.goldkidney.com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909B3AA-8F1C-3054-9BD5-7CF04B36E028}"/>
              </a:ext>
            </a:extLst>
          </p:cNvPr>
          <p:cNvSpPr txBox="1">
            <a:spLocks/>
          </p:cNvSpPr>
          <p:nvPr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CDE09-8EE5-88C0-BA25-558AA399C87B}"/>
              </a:ext>
            </a:extLst>
          </p:cNvPr>
          <p:cNvSpPr txBox="1"/>
          <p:nvPr userDrawn="1"/>
        </p:nvSpPr>
        <p:spPr>
          <a:xfrm>
            <a:off x="4161082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D1A5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1A565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4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5E0F9A1D-580A-235D-229D-323963C8C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73" b="24050"/>
          <a:stretch/>
        </p:blipFill>
        <p:spPr>
          <a:xfrm flipH="1">
            <a:off x="0" y="-1"/>
            <a:ext cx="12192000" cy="45248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983C8B-A2DB-45F7-DDA1-9DF6E1237CA3}"/>
              </a:ext>
            </a:extLst>
          </p:cNvPr>
          <p:cNvSpPr/>
          <p:nvPr userDrawn="1"/>
        </p:nvSpPr>
        <p:spPr>
          <a:xfrm>
            <a:off x="-1" y="-15291"/>
            <a:ext cx="12192001" cy="4121007"/>
          </a:xfrm>
          <a:prstGeom prst="rect">
            <a:avLst/>
          </a:prstGeom>
          <a:gradFill flip="none" rotWithShape="1">
            <a:gsLst>
              <a:gs pos="64000">
                <a:schemeClr val="bg1">
                  <a:alpha val="0"/>
                </a:schemeClr>
              </a:gs>
              <a:gs pos="100000">
                <a:schemeClr val="bg1"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04273E-779B-F603-A335-2B30D0974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69"/>
          <a:stretch/>
        </p:blipFill>
        <p:spPr>
          <a:xfrm>
            <a:off x="0" y="2642286"/>
            <a:ext cx="12192000" cy="36480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673" y="3930724"/>
            <a:ext cx="901858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AD318C-B8BD-B81D-D0A7-1DDA96A7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673" y="4790641"/>
            <a:ext cx="9018588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1A07F-28E0-9D07-721F-CDECD92711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9" y="393069"/>
            <a:ext cx="2662208" cy="51453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F96972-EDDD-69B0-AB4A-884A2813F303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9CB87-0A0E-8D6D-00C8-C276A2DDCFA3}"/>
              </a:ext>
            </a:extLst>
          </p:cNvPr>
          <p:cNvSpPr txBox="1"/>
          <p:nvPr userDrawn="1"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7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8" descr="A picture containing person, drinking water&#10;&#10;Description automatically generated">
            <a:extLst>
              <a:ext uri="{FF2B5EF4-FFF2-40B4-BE49-F238E27FC236}">
                <a16:creationId xmlns:a16="http://schemas.microsoft.com/office/drawing/2014/main" id="{11C55773-F146-88D3-7E15-523F125E7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068" b="-1152"/>
          <a:stretch/>
        </p:blipFill>
        <p:spPr>
          <a:xfrm flipH="1">
            <a:off x="0" y="0"/>
            <a:ext cx="12192000" cy="530352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4E64A42-C95B-0597-3E53-ACFBE8413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69"/>
          <a:stretch/>
        </p:blipFill>
        <p:spPr>
          <a:xfrm>
            <a:off x="0" y="2642286"/>
            <a:ext cx="12192000" cy="36480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673" y="3930724"/>
            <a:ext cx="901858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AD318C-B8BD-B81D-D0A7-1DDA96A7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673" y="4790641"/>
            <a:ext cx="9018588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1A07F-28E0-9D07-721F-CDECD92711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9" y="393069"/>
            <a:ext cx="2662208" cy="51453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5F7C22-8DD6-3F21-86E4-CEADB3A4282C}"/>
              </a:ext>
            </a:extLst>
          </p:cNvPr>
          <p:cNvSpPr txBox="1">
            <a:spLocks/>
          </p:cNvSpPr>
          <p:nvPr userDrawn="1"/>
        </p:nvSpPr>
        <p:spPr>
          <a:xfrm>
            <a:off x="9593022" y="6412945"/>
            <a:ext cx="2309532" cy="3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b="1" i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5C76C4-DD1C-E54A-9BA3-1307DF0C5394}" type="slidenum">
              <a:rPr lang="en-US" sz="1000" b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4C4B3-3F63-C9BE-66A1-29A11083EF8B}"/>
              </a:ext>
            </a:extLst>
          </p:cNvPr>
          <p:cNvSpPr txBox="1"/>
          <p:nvPr userDrawn="1"/>
        </p:nvSpPr>
        <p:spPr>
          <a:xfrm>
            <a:off x="78058" y="6429448"/>
            <a:ext cx="381371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©2024 Confidential - Gold Kidney Health Plan Inc.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Open Sans" panose="020B08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3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208EBA-C173-C5A7-13D4-1504F0B8B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0096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05D8179-8839-30CB-80EE-173BD615C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69"/>
          <a:stretch/>
        </p:blipFill>
        <p:spPr>
          <a:xfrm>
            <a:off x="0" y="2642286"/>
            <a:ext cx="12192000" cy="36480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673" y="3930724"/>
            <a:ext cx="901858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AD318C-B8BD-B81D-D0A7-1DDA96A7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673" y="4790641"/>
            <a:ext cx="9018588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1A07F-28E0-9D07-721F-CDECD92711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9" y="393069"/>
            <a:ext cx="2662208" cy="5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DD9BE4-A5B3-42B0-34FE-084B53E5B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34125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F81A01B-F8AD-85A0-65E1-36FA88623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69"/>
          <a:stretch/>
        </p:blipFill>
        <p:spPr>
          <a:xfrm>
            <a:off x="0" y="2642286"/>
            <a:ext cx="12192000" cy="36480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673" y="3930724"/>
            <a:ext cx="901858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AD318C-B8BD-B81D-D0A7-1DDA96A7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673" y="4790641"/>
            <a:ext cx="9018588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1A07F-28E0-9D07-721F-CDECD92711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9" y="393069"/>
            <a:ext cx="2662208" cy="5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9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F1BA2-2403-26FB-9445-C7F353D995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581510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1B78EE1-D484-4A11-CFFC-DA8927D66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69"/>
          <a:stretch/>
        </p:blipFill>
        <p:spPr>
          <a:xfrm>
            <a:off x="0" y="2642286"/>
            <a:ext cx="12192000" cy="36480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673" y="3930724"/>
            <a:ext cx="901858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AD318C-B8BD-B81D-D0A7-1DDA96A7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673" y="4790641"/>
            <a:ext cx="9018588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1A07F-28E0-9D07-721F-CDECD92711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9" y="393069"/>
            <a:ext cx="2662208" cy="5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2BD60-8DBB-2CAE-C3DF-3C26A89579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10359"/>
            <a:ext cx="12192000" cy="580277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6EC5B54-F585-B26A-3B93-F8801F8307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69"/>
          <a:stretch/>
        </p:blipFill>
        <p:spPr>
          <a:xfrm>
            <a:off x="0" y="2642286"/>
            <a:ext cx="12192000" cy="36480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4303B-E9A3-ED76-C368-7A4BA8D684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673" y="3930724"/>
            <a:ext cx="9018588" cy="9233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AD318C-B8BD-B81D-D0A7-1DDA96A7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673" y="4790641"/>
            <a:ext cx="9018588" cy="7694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4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1A07F-28E0-9D07-721F-CDECD92711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9" y="393069"/>
            <a:ext cx="2662208" cy="5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5FE94-B478-141A-6756-FE3AA32B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2B55C-607B-990B-F632-BB6DB7CDC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EB283-45E4-46AC-720B-154185D93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FB7C8-831C-FD45-84ED-9405220EC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Y0171_MOC_2025_0724C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3E198-05D7-DCD6-9368-5924B7989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4903-17D2-4A08-A9D2-EBC3222A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905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  <p:sldLayoutId id="2147483894" r:id="rId21"/>
    <p:sldLayoutId id="2147483895" r:id="rId22"/>
    <p:sldLayoutId id="2147483896" r:id="rId23"/>
    <p:sldLayoutId id="2147483897" r:id="rId24"/>
    <p:sldLayoutId id="2147483898" r:id="rId25"/>
    <p:sldLayoutId id="2147483899" r:id="rId26"/>
    <p:sldLayoutId id="2147483900" r:id="rId27"/>
    <p:sldLayoutId id="2147483901" r:id="rId28"/>
    <p:sldLayoutId id="2147483902" r:id="rId29"/>
    <p:sldLayoutId id="2147483903" r:id="rId30"/>
    <p:sldLayoutId id="2147483904" r:id="rId3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75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kirsten.sorensen@goldkidney.com" TargetMode="Externa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0F3DE0-3DFE-E675-4ED9-6E40C86F1C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6673" y="3792930"/>
            <a:ext cx="9018588" cy="850361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>
                <a:latin typeface="Arial Black" panose="020B0A04020102020204" pitchFamily="34" charset="0"/>
              </a:rPr>
              <a:t>Model of Care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5C3FB-C5FA-5767-AAED-5972FB260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673" y="4643291"/>
            <a:ext cx="9018588" cy="584775"/>
          </a:xfrm>
        </p:spPr>
        <p:txBody>
          <a:bodyPr/>
          <a:lstStyle/>
          <a:p>
            <a:r>
              <a:rPr lang="en-US" sz="3200" dirty="0"/>
              <a:t>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E1AB7-029E-69B2-7DEE-457B394AEF4D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206010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06FCD4-5117-CA30-3335-CAE01A52AEFB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Model of Care Requirements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1D1D45-6D55-D1CF-EF94-3685ADBED7C3}"/>
              </a:ext>
            </a:extLst>
          </p:cNvPr>
          <p:cNvSpPr txBox="1">
            <a:spLocks/>
          </p:cNvSpPr>
          <p:nvPr/>
        </p:nvSpPr>
        <p:spPr>
          <a:xfrm>
            <a:off x="1690914" y="1698625"/>
            <a:ext cx="9001125" cy="402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CMS requires each SNP member to have the following: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C3DE755-D751-73E6-3A07-E6E0B4E25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12542"/>
              </p:ext>
            </p:extLst>
          </p:nvPr>
        </p:nvGraphicFramePr>
        <p:xfrm>
          <a:off x="2392159" y="2375867"/>
          <a:ext cx="7013097" cy="344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6964EA7-FF69-AAF0-048C-1AB9D2393DDC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185023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68090A-EE59-62EE-CF94-DCB17CFABD9F}"/>
              </a:ext>
            </a:extLst>
          </p:cNvPr>
          <p:cNvGrpSpPr/>
          <p:nvPr/>
        </p:nvGrpSpPr>
        <p:grpSpPr>
          <a:xfrm>
            <a:off x="0" y="1758463"/>
            <a:ext cx="6360545" cy="4021851"/>
            <a:chOff x="0" y="1758463"/>
            <a:chExt cx="6360545" cy="34317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8A2D8E-E334-2AA1-B00A-313C6043BDCA}"/>
                </a:ext>
              </a:extLst>
            </p:cNvPr>
            <p:cNvSpPr/>
            <p:nvPr/>
          </p:nvSpPr>
          <p:spPr>
            <a:xfrm>
              <a:off x="0" y="1758463"/>
              <a:ext cx="5978769" cy="343170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7C75F92-EC9D-EBAF-7193-EA3FC42C2264}"/>
                </a:ext>
              </a:extLst>
            </p:cNvPr>
            <p:cNvSpPr/>
            <p:nvPr/>
          </p:nvSpPr>
          <p:spPr>
            <a:xfrm rot="5400000">
              <a:off x="4471356" y="3300983"/>
              <a:ext cx="3396539" cy="381839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906FCD4-5117-CA30-3335-CAE01A52AEFB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Model of Care Training Requirements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2EB85C-2790-FD62-DC2E-F5E52757022D}"/>
              </a:ext>
            </a:extLst>
          </p:cNvPr>
          <p:cNvSpPr txBox="1">
            <a:spLocks/>
          </p:cNvSpPr>
          <p:nvPr/>
        </p:nvSpPr>
        <p:spPr>
          <a:xfrm>
            <a:off x="498069" y="2076202"/>
            <a:ext cx="5333387" cy="29479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D1A565"/>
                </a:solidFill>
              </a:rPr>
              <a:t>All staff, providers and delegated vendors who interact with SNP members are required by CMS to complete initial (within 90 days) and annual MOC training.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/>
              <a:t>This training course is offered to meet the CMS regulatory requirements for a SNP MOC.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800" dirty="0"/>
              <a:t>Our MOC training also serves as a quality improvement tool to ensure the unique needs of each member is identified and addressed.</a:t>
            </a:r>
          </a:p>
          <a:p>
            <a:endParaRPr lang="en-US" sz="1800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947F2ED-BC7D-807A-0F92-B9775BDDC7E6}"/>
              </a:ext>
            </a:extLst>
          </p:cNvPr>
          <p:cNvSpPr txBox="1">
            <a:spLocks/>
          </p:cNvSpPr>
          <p:nvPr/>
        </p:nvSpPr>
        <p:spPr>
          <a:xfrm>
            <a:off x="6329525" y="1472713"/>
            <a:ext cx="5333387" cy="490903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Completing this training allows our staff, providers, and delegated vendors who work with our members the specialized training this unique population requires.</a:t>
            </a:r>
          </a:p>
          <a:p>
            <a:pPr marL="457200" indent="-274320" defTabSz="457200">
              <a:spcBef>
                <a:spcPts val="1000"/>
              </a:spcBef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dirty="0">
                <a:solidFill>
                  <a:schemeClr val="tx1"/>
                </a:solidFill>
              </a:rPr>
              <a:t>This training is maintained on Gold Kidney’s website and may be used for initial training, annual training, and as an ongoing resource</a:t>
            </a:r>
          </a:p>
          <a:p>
            <a:pPr marL="457200" indent="-274320" defTabSz="457200">
              <a:spcBef>
                <a:spcPts val="1000"/>
              </a:spcBef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dirty="0">
                <a:solidFill>
                  <a:schemeClr val="tx1"/>
                </a:solidFill>
              </a:rPr>
              <a:t>If challenges occur and training is not completed, reminders and education on the importance will be provided</a:t>
            </a:r>
          </a:p>
          <a:p>
            <a:pPr marL="457200" indent="-274320" defTabSz="457200">
              <a:spcBef>
                <a:spcPts val="1000"/>
              </a:spcBef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dirty="0">
                <a:solidFill>
                  <a:schemeClr val="tx1"/>
                </a:solidFill>
              </a:rPr>
              <a:t>In the event training is not completed as required, Gold Kidney will engage its leadership, implement a Corrective Action Plan (CAP), or take other disciplinary action as needed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62320-13AE-6D45-CD09-7DD5ECF892C4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334932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1600ED2-599D-4023-F45F-4FDECFE93E1E}"/>
              </a:ext>
            </a:extLst>
          </p:cNvPr>
          <p:cNvSpPr txBox="1">
            <a:spLocks/>
          </p:cNvSpPr>
          <p:nvPr/>
        </p:nvSpPr>
        <p:spPr>
          <a:xfrm>
            <a:off x="659995" y="4825092"/>
            <a:ext cx="10113264" cy="594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Description of the SNP Population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DC1D8D-C605-319B-4BC5-E63ED512DD4C}"/>
              </a:ext>
            </a:extLst>
          </p:cNvPr>
          <p:cNvSpPr txBox="1">
            <a:spLocks/>
          </p:cNvSpPr>
          <p:nvPr/>
        </p:nvSpPr>
        <p:spPr>
          <a:xfrm>
            <a:off x="659993" y="4173377"/>
            <a:ext cx="8010919" cy="505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MOC Element 1:</a:t>
            </a:r>
          </a:p>
        </p:txBody>
      </p:sp>
    </p:spTree>
    <p:extLst>
      <p:ext uri="{BB962C8B-B14F-4D97-AF65-F5344CB8AC3E}">
        <p14:creationId xmlns:p14="http://schemas.microsoft.com/office/powerpoint/2010/main" val="144495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06FCD4-5117-CA30-3335-CAE01A52AEFB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Description of Member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22B7-A1BA-6C74-D7D9-B718DE6235FD}"/>
              </a:ext>
            </a:extLst>
          </p:cNvPr>
          <p:cNvSpPr txBox="1">
            <a:spLocks/>
          </p:cNvSpPr>
          <p:nvPr/>
        </p:nvSpPr>
        <p:spPr>
          <a:xfrm>
            <a:off x="498069" y="1860161"/>
            <a:ext cx="5597924" cy="42902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The characteristics of the member population Gold Kidney and providers serve include: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C4E70B-7392-0EC6-505D-17D00C999CF9}"/>
              </a:ext>
            </a:extLst>
          </p:cNvPr>
          <p:cNvSpPr txBox="1">
            <a:spLocks/>
          </p:cNvSpPr>
          <p:nvPr/>
        </p:nvSpPr>
        <p:spPr>
          <a:xfrm>
            <a:off x="6476100" y="1910402"/>
            <a:ext cx="5333387" cy="20313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2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2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857550"/>
              </a:buClr>
              <a:buFont typeface="Calibri" pitchFamily="34" charset="0"/>
              <a:buChar char="◦"/>
              <a:defRPr sz="1200" kern="1200">
                <a:solidFill>
                  <a:srgbClr val="20212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The member population also includes: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800" dirty="0">
                <a:solidFill>
                  <a:schemeClr val="tx1"/>
                </a:solidFill>
              </a:rPr>
              <a:t>Determining and tracking eligibility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800" dirty="0">
                <a:solidFill>
                  <a:schemeClr val="tx1"/>
                </a:solidFill>
              </a:rPr>
              <a:t>Description of the most vulnerable population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800" dirty="0">
                <a:solidFill>
                  <a:schemeClr val="tx1"/>
                </a:solidFill>
              </a:rPr>
              <a:t>Specially tailored services for members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800" dirty="0">
                <a:solidFill>
                  <a:schemeClr val="tx1"/>
                </a:solidFill>
              </a:rPr>
              <a:t>How Gold Kidney works with community partners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234C33-A722-F8D8-84EA-501A7152E1C9}"/>
              </a:ext>
            </a:extLst>
          </p:cNvPr>
          <p:cNvCxnSpPr>
            <a:cxnSpLocks/>
          </p:cNvCxnSpPr>
          <p:nvPr/>
        </p:nvCxnSpPr>
        <p:spPr>
          <a:xfrm>
            <a:off x="6096000" y="1929653"/>
            <a:ext cx="0" cy="1842247"/>
          </a:xfrm>
          <a:prstGeom prst="line">
            <a:avLst/>
          </a:prstGeom>
          <a:ln>
            <a:solidFill>
              <a:srgbClr val="D1A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CD7C886-2EE3-9B9F-0D40-6530AE058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55753"/>
              </p:ext>
            </p:extLst>
          </p:nvPr>
        </p:nvGraphicFramePr>
        <p:xfrm>
          <a:off x="572646" y="2844495"/>
          <a:ext cx="5000840" cy="136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631">
                  <a:extLst>
                    <a:ext uri="{9D8B030D-6E8A-4147-A177-3AD203B41FA5}">
                      <a16:colId xmlns:a16="http://schemas.microsoft.com/office/drawing/2014/main" val="1271206666"/>
                    </a:ext>
                  </a:extLst>
                </a:gridCol>
                <a:gridCol w="2589209">
                  <a:extLst>
                    <a:ext uri="{9D8B030D-6E8A-4147-A177-3AD203B41FA5}">
                      <a16:colId xmlns:a16="http://schemas.microsoft.com/office/drawing/2014/main" val="19864056"/>
                    </a:ext>
                  </a:extLst>
                </a:gridCol>
              </a:tblGrid>
              <a:tr h="45609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Demographics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Social Factors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54930"/>
                  </a:ext>
                </a:extLst>
              </a:tr>
              <a:tr h="456092">
                <a:tc>
                  <a:txBody>
                    <a:bodyPr/>
                    <a:lstStyle/>
                    <a:p>
                      <a:r>
                        <a:rPr lang="en-US" dirty="0"/>
                        <a:t>Cognitive Factors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Environment Factors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225891"/>
                  </a:ext>
                </a:extLst>
              </a:tr>
              <a:tr h="456092">
                <a:tc>
                  <a:txBody>
                    <a:bodyPr/>
                    <a:lstStyle/>
                    <a:p>
                      <a:r>
                        <a:rPr lang="en-US" dirty="0"/>
                        <a:t>Living Conditions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Co-morbidities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75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37E8A6-CBE6-70DD-0E96-56EBE8FD890D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290692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BA95409-0956-88C6-15BC-F619C46AFF31}"/>
              </a:ext>
            </a:extLst>
          </p:cNvPr>
          <p:cNvSpPr txBox="1">
            <a:spLocks/>
          </p:cNvSpPr>
          <p:nvPr/>
        </p:nvSpPr>
        <p:spPr>
          <a:xfrm>
            <a:off x="659995" y="4825092"/>
            <a:ext cx="10113264" cy="594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Care Coordination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A2F472-555C-4512-E653-A60C8F0F28CE}"/>
              </a:ext>
            </a:extLst>
          </p:cNvPr>
          <p:cNvSpPr txBox="1">
            <a:spLocks/>
          </p:cNvSpPr>
          <p:nvPr/>
        </p:nvSpPr>
        <p:spPr>
          <a:xfrm>
            <a:off x="659993" y="4173377"/>
            <a:ext cx="8010919" cy="505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MOC Element 2:</a:t>
            </a:r>
          </a:p>
        </p:txBody>
      </p:sp>
    </p:spTree>
    <p:extLst>
      <p:ext uri="{BB962C8B-B14F-4D97-AF65-F5344CB8AC3E}">
        <p14:creationId xmlns:p14="http://schemas.microsoft.com/office/powerpoint/2010/main" val="342142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>
            <a:extLst>
              <a:ext uri="{FF2B5EF4-FFF2-40B4-BE49-F238E27FC236}">
                <a16:creationId xmlns:a16="http://schemas.microsoft.com/office/drawing/2014/main" id="{2252F94B-B7D6-1275-B20C-3C4E563A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r>
              <a:rPr lang="en-US" dirty="0"/>
              <a:t>Care Coordination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FA85D7D-D029-A0BF-C652-B6F038867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379917"/>
            <a:ext cx="3200400" cy="2925288"/>
          </a:xfrm>
        </p:spPr>
        <p:txBody>
          <a:bodyPr/>
          <a:lstStyle/>
          <a:p>
            <a:r>
              <a:rPr lang="en-US" dirty="0"/>
              <a:t>Care Coordination is how Gold Kidney coordinates the health care needs and preferences of the member and shares this information with the Interdisciplinary Care Team (ICT)</a:t>
            </a:r>
          </a:p>
          <a:p>
            <a:endParaRPr lang="en-US" dirty="0"/>
          </a:p>
        </p:txBody>
      </p:sp>
      <p:sp>
        <p:nvSpPr>
          <p:cNvPr id="7" name="Content Placeholder 17">
            <a:extLst>
              <a:ext uri="{FF2B5EF4-FFF2-40B4-BE49-F238E27FC236}">
                <a16:creationId xmlns:a16="http://schemas.microsoft.com/office/drawing/2014/main" id="{CD71D27A-88B0-BFAB-1EFB-69D31117B8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61114" y="968829"/>
            <a:ext cx="6935022" cy="5336376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Gold Kidney conducts care coordination by using:</a:t>
            </a:r>
          </a:p>
          <a:p>
            <a:pPr marL="457200" lvl="1" indent="-19431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565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A Health Risk Assessment (HRA)</a:t>
            </a:r>
          </a:p>
          <a:p>
            <a:pPr marL="457200" lvl="1" indent="-19431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565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Assigning a Case Manager</a:t>
            </a:r>
          </a:p>
          <a:p>
            <a:pPr marL="457200" lvl="1" indent="-19431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565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Preparing an Individualized Care Plan (ICP)</a:t>
            </a:r>
          </a:p>
          <a:p>
            <a:pPr marL="457200" lvl="1" indent="-19431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565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Compiling an ICT for the member</a:t>
            </a:r>
          </a:p>
          <a:p>
            <a:pPr marL="468630" lvl="1" indent="-28575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Care Coordination also includes:</a:t>
            </a:r>
          </a:p>
          <a:p>
            <a:pPr marL="468630" lvl="1" indent="-19431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565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Explanation of all people involved in the member’s care</a:t>
            </a:r>
          </a:p>
          <a:p>
            <a:pPr marL="468630" lvl="1" indent="-19431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565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Coordinating transitions of care</a:t>
            </a:r>
          </a:p>
          <a:p>
            <a:pPr marL="468630" lvl="1" indent="-19431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565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Contingency plans to avoid disruption in care</a:t>
            </a:r>
          </a:p>
          <a:p>
            <a:pPr marL="468630" lvl="1" indent="-19431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1A565"/>
              </a:buClr>
              <a:defRPr/>
            </a:pPr>
            <a:r>
              <a:rPr lang="en-US" sz="1800" dirty="0">
                <a:solidFill>
                  <a:schemeClr val="tx1"/>
                </a:solidFill>
              </a:rPr>
              <a:t>Training required for all involved in the member’s care and how it is provided</a:t>
            </a:r>
          </a:p>
          <a:p>
            <a:pPr marL="468630" lvl="1" indent="-194310" defTabSz="457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1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1A565"/>
              </a:buClr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lvl="1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defRPr/>
            </a:pPr>
            <a:endParaRPr lang="en-US" sz="1400" dirty="0">
              <a:solidFill>
                <a:schemeClr val="tx1"/>
              </a:solidFill>
              <a:latin typeface="Century Gothic" panose="020B0502020202020204"/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5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Health Risk Assessment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C880DE-0B43-6296-D411-88E1F333C3AA}"/>
              </a:ext>
            </a:extLst>
          </p:cNvPr>
          <p:cNvSpPr txBox="1">
            <a:spLocks/>
          </p:cNvSpPr>
          <p:nvPr/>
        </p:nvSpPr>
        <p:spPr>
          <a:xfrm>
            <a:off x="507595" y="1637394"/>
            <a:ext cx="9529645" cy="4023360"/>
          </a:xfrm>
          <a:prstGeom prst="rect">
            <a:avLst/>
          </a:prstGeom>
        </p:spPr>
        <p:txBody>
          <a:bodyPr lIns="9144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/>
              <a:t>A Health Risk Assessment (HRA) is conducted to identify medical, psychosocial, cognitive, functional, and mental health needs and risks of members.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 dirty="0"/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Gold Kidney attempts to complete the initial HRA within 90 days of enrollment, within 3 days of transition of care or a significant event as needed, and within 355 days after the initial HRA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HRA responses are used to identify needs that are incorporated into the member’s ICP and communicated to the ICT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Members are reassessed if there is a change in their health condition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Changes in the member’s health condition and annual updates are used to update the ICP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Providers should encourage members to complete their HRA to better coordinate their care and create an ICP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Members have the right to refuse to complete the HRA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D9433-8F52-1A0B-C475-89305F76B600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237639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851FF6-8810-E9DA-B3F4-343DE1A748AE}"/>
              </a:ext>
            </a:extLst>
          </p:cNvPr>
          <p:cNvSpPr txBox="1">
            <a:spLocks/>
          </p:cNvSpPr>
          <p:nvPr/>
        </p:nvSpPr>
        <p:spPr>
          <a:xfrm>
            <a:off x="498070" y="516216"/>
            <a:ext cx="5597930" cy="1147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Face-to-Face Encounters</a:t>
            </a:r>
          </a:p>
        </p:txBody>
      </p:sp>
      <p:pic>
        <p:nvPicPr>
          <p:cNvPr id="3" name="Picture Placeholder 10" descr="A doctor showing a patient something on the tablet&#10;&#10;Description automatically generated with medium confidence">
            <a:extLst>
              <a:ext uri="{FF2B5EF4-FFF2-40B4-BE49-F238E27FC236}">
                <a16:creationId xmlns:a16="http://schemas.microsoft.com/office/drawing/2014/main" id="{48108EB2-47C2-39D6-38BD-A110A4C66C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0" r="19540"/>
          <a:stretch/>
        </p:blipFill>
        <p:spPr>
          <a:xfrm>
            <a:off x="6394076" y="0"/>
            <a:ext cx="5797924" cy="634028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07A6D8-114A-7375-DC90-1C0C5A9538D7}"/>
              </a:ext>
            </a:extLst>
          </p:cNvPr>
          <p:cNvSpPr txBox="1">
            <a:spLocks/>
          </p:cNvSpPr>
          <p:nvPr/>
        </p:nvSpPr>
        <p:spPr>
          <a:xfrm>
            <a:off x="498070" y="1340729"/>
            <a:ext cx="5597930" cy="46298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600" dirty="0"/>
              <a:t>CMS requires all SNPs to provide face-to-face encounters for the delivery of health care, care management, or care coordination services</a:t>
            </a:r>
          </a:p>
          <a:p>
            <a:pPr marL="475488"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600" b="1" dirty="0"/>
              <a:t>Gold Kidney attempts to conduct at least one face-to-face or virtual encounter each year with its members </a:t>
            </a:r>
            <a:r>
              <a:rPr lang="en-US" sz="1600" dirty="0"/>
              <a:t>(pursuant to CMS and NCQA standards)</a:t>
            </a:r>
          </a:p>
          <a:p>
            <a:pPr marL="182880" indent="-1828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600" dirty="0"/>
              <a:t>Gold Kidney requests consent from the member to participate in face-to-face and/or virtual encounters</a:t>
            </a:r>
          </a:p>
          <a:p>
            <a:pPr marL="182880" indent="-1828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600" dirty="0"/>
              <a:t>If the member refuses face-to-face or virtual encounters, it is documented in the ICP</a:t>
            </a:r>
          </a:p>
          <a:p>
            <a:pPr marL="182880" indent="-1828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600" dirty="0"/>
              <a:t>Gold Kidney’s Case Managers can conduct face-to-face encounters and are licensed healthcare professionals</a:t>
            </a:r>
          </a:p>
          <a:p>
            <a:pPr marL="182880" indent="-1828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600" dirty="0"/>
              <a:t>Face-to-face encounters may include HRAs, home safety reviews and counseling, disease-specific health questionnaires, preventive screenings, and assistance with scheduling appointments or transportation</a:t>
            </a:r>
          </a:p>
          <a:p>
            <a:pPr marL="182880" indent="-18288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sz="1600" dirty="0"/>
              <a:t>A member’s ICP is updated to reflect face-to-face and virtual encounters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4447A-30B6-33BC-BDAE-A1B2DA9148EE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350386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Benefits of Face-to-Face Encounters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6C081DD-C04B-D4D0-6565-9E9A3820E081}"/>
              </a:ext>
            </a:extLst>
          </p:cNvPr>
          <p:cNvSpPr txBox="1">
            <a:spLocks/>
          </p:cNvSpPr>
          <p:nvPr/>
        </p:nvSpPr>
        <p:spPr>
          <a:xfrm>
            <a:off x="507595" y="1722150"/>
            <a:ext cx="10058400" cy="4330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D1A565"/>
                </a:solidFill>
              </a:rPr>
              <a:t>Benefits of face-to-face encounters include: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0512F-E2D8-1DE2-D948-523312367949}"/>
              </a:ext>
            </a:extLst>
          </p:cNvPr>
          <p:cNvSpPr txBox="1"/>
          <p:nvPr/>
        </p:nvSpPr>
        <p:spPr>
          <a:xfrm>
            <a:off x="320669" y="2151727"/>
            <a:ext cx="10898479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31520" lvl="1" indent="-365760" defTabSz="457200">
              <a:lnSpc>
                <a:spcPct val="100000"/>
              </a:lnSpc>
              <a:spcAft>
                <a:spcPts val="12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2000" dirty="0">
                <a:latin typeface="Arial"/>
                <a:cs typeface="Arial"/>
              </a:rPr>
              <a:t>Case Manager and member develop a professional and trusting relationship</a:t>
            </a:r>
          </a:p>
          <a:p>
            <a:pPr marL="731520" lvl="1" indent="-365760" defTabSz="457200">
              <a:lnSpc>
                <a:spcPct val="100000"/>
              </a:lnSpc>
              <a:spcAft>
                <a:spcPts val="12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2000" dirty="0">
                <a:latin typeface="Arial"/>
                <a:cs typeface="Arial"/>
              </a:rPr>
              <a:t>Case Managers can assess the member’s home environment</a:t>
            </a:r>
          </a:p>
          <a:p>
            <a:pPr marL="731520" lvl="1" indent="-365760" defTabSz="457200">
              <a:lnSpc>
                <a:spcPct val="100000"/>
              </a:lnSpc>
              <a:spcAft>
                <a:spcPts val="12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2000" dirty="0">
                <a:latin typeface="Arial"/>
                <a:cs typeface="Arial"/>
              </a:rPr>
              <a:t>Interaction which may combat loneliness and positively impact mental health</a:t>
            </a:r>
          </a:p>
          <a:p>
            <a:pPr marL="731520" lvl="1" indent="-365760" defTabSz="457200">
              <a:lnSpc>
                <a:spcPct val="100000"/>
              </a:lnSpc>
              <a:spcAft>
                <a:spcPts val="12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 Managers can identify changing needs of the member that may not be identified telephonically</a:t>
            </a:r>
          </a:p>
          <a:p>
            <a:pPr marL="731520" lvl="1" indent="-365760" defTabSz="457200">
              <a:lnSpc>
                <a:spcPct val="100000"/>
              </a:lnSpc>
              <a:spcAft>
                <a:spcPts val="12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2000" dirty="0">
                <a:latin typeface="Arial"/>
                <a:cs typeface="Arial"/>
              </a:rPr>
              <a:t>Assistance with and confirmation that medications are being taken correctly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8F514-9E73-AF4F-35E7-E7B0E58B73FB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67225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Individualized Care Plan 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EE39A89E-FA9D-6DE5-B2F6-ACECA8AC9FE3}"/>
              </a:ext>
            </a:extLst>
          </p:cNvPr>
          <p:cNvSpPr/>
          <p:nvPr/>
        </p:nvSpPr>
        <p:spPr>
          <a:xfrm>
            <a:off x="900555" y="3382216"/>
            <a:ext cx="7754287" cy="1633097"/>
          </a:xfrm>
          <a:custGeom>
            <a:avLst/>
            <a:gdLst>
              <a:gd name="connsiteX0" fmla="*/ 0 w 4359701"/>
              <a:gd name="connsiteY0" fmla="*/ 0 h 991532"/>
              <a:gd name="connsiteX1" fmla="*/ 4359701 w 4359701"/>
              <a:gd name="connsiteY1" fmla="*/ 0 h 991532"/>
              <a:gd name="connsiteX2" fmla="*/ 4359701 w 4359701"/>
              <a:gd name="connsiteY2" fmla="*/ 991532 h 991532"/>
              <a:gd name="connsiteX3" fmla="*/ 0 w 4359701"/>
              <a:gd name="connsiteY3" fmla="*/ 991532 h 991532"/>
              <a:gd name="connsiteX4" fmla="*/ 0 w 4359701"/>
              <a:gd name="connsiteY4" fmla="*/ 0 h 99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701" h="991532">
                <a:moveTo>
                  <a:pt x="0" y="0"/>
                </a:moveTo>
                <a:lnTo>
                  <a:pt x="4359701" y="0"/>
                </a:lnTo>
                <a:lnTo>
                  <a:pt x="4359701" y="991532"/>
                </a:lnTo>
                <a:lnTo>
                  <a:pt x="0" y="991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937" tIns="104937" rIns="104937" bIns="104937" numCol="1" spcCol="1270" anchor="t" anchorCtr="0">
            <a:noAutofit/>
          </a:bodyPr>
          <a:lstStyle/>
          <a:p>
            <a:pPr marL="365760" lvl="0" indent="-182880" algn="l" defTabSz="5334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Member-centric problems</a:t>
            </a:r>
          </a:p>
          <a:p>
            <a:pPr marL="365760" lvl="0" indent="-182880" algn="l" defTabSz="5334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</a:p>
          <a:p>
            <a:pPr marL="365760" lvl="0" indent="-182880" algn="l" defTabSz="5334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goals</a:t>
            </a:r>
          </a:p>
          <a:p>
            <a:pPr marL="365760" lvl="0" indent="-182880" algn="l" defTabSz="53340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the member will receive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5ED68-C686-EE75-C16A-B273F6521718}"/>
              </a:ext>
            </a:extLst>
          </p:cNvPr>
          <p:cNvSpPr txBox="1"/>
          <p:nvPr/>
        </p:nvSpPr>
        <p:spPr>
          <a:xfrm>
            <a:off x="340174" y="1671722"/>
            <a:ext cx="10029643" cy="181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lvl="1" indent="-457200" defTabSz="457200">
              <a:lnSpc>
                <a:spcPct val="114000"/>
              </a:lnSpc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Individual Care Plan (ICP) is developed by the Integrated Care Team (ICT) in collaboration with the SNP member</a:t>
            </a:r>
          </a:p>
          <a:p>
            <a:pPr marL="640080" lvl="1" indent="-457200" defTabSz="457200">
              <a:lnSpc>
                <a:spcPct val="114000"/>
              </a:lnSpc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Case Managers and Primary Care Physicians (PCPs) work closely with the SNP member and their caregivers to prepare, implement, and assess the ICP</a:t>
            </a:r>
          </a:p>
          <a:p>
            <a:pPr marL="640080" lvl="1" indent="-457200" defTabSz="457200">
              <a:lnSpc>
                <a:spcPct val="114000"/>
              </a:lnSpc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ICP Includes: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0D4EC5-E82E-8335-4479-8FEEDD72FA23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41724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E11C2C-3842-FE51-FA7A-06308639CD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465" y="2581274"/>
            <a:ext cx="11056937" cy="3471863"/>
          </a:xfrm>
        </p:spPr>
        <p:txBody>
          <a:bodyPr/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all Gold Kidney Health Plan staff, providers and delegated vendors about our Special Needs Plan (SNP) Models of Care (MOC).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how we will work together to enhance member health outcomes through an integrated care delivery system.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0B838-6BC6-F746-BD2A-B53E489B1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8465" y="1387082"/>
            <a:ext cx="9771796" cy="514164"/>
          </a:xfrm>
        </p:spPr>
        <p:txBody>
          <a:bodyPr/>
          <a:lstStyle/>
          <a:p>
            <a:r>
              <a:rPr lang="en-US" sz="3200" dirty="0"/>
              <a:t>Model of Care Training Objectives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7FA44F-C9CA-F516-EA19-52774BA05E6C}"/>
              </a:ext>
            </a:extLst>
          </p:cNvPr>
          <p:cNvCxnSpPr/>
          <p:nvPr/>
        </p:nvCxnSpPr>
        <p:spPr>
          <a:xfrm>
            <a:off x="490311" y="3625235"/>
            <a:ext cx="2460171" cy="0"/>
          </a:xfrm>
          <a:prstGeom prst="line">
            <a:avLst/>
          </a:prstGeom>
          <a:ln w="19050">
            <a:solidFill>
              <a:srgbClr val="D1A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138817-BC57-38ED-FF17-9D0A39A12729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272404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Individualized Care Plan </a:t>
            </a: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CADA7B9-E305-8D54-7341-C74C583ECD1D}"/>
              </a:ext>
            </a:extLst>
          </p:cNvPr>
          <p:cNvSpPr txBox="1">
            <a:spLocks/>
          </p:cNvSpPr>
          <p:nvPr/>
        </p:nvSpPr>
        <p:spPr>
          <a:xfrm>
            <a:off x="570617" y="1336933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Members receive monitoring, service referrals, and condition-specific education based on their individual needs. Gold Kidney Case Managers are responsible for initiating and developing the ICP, working closely with the member, ICT, primary caregivers, and PCP.</a:t>
            </a:r>
          </a:p>
          <a:p>
            <a:pPr marL="0" indent="0">
              <a:buNone/>
            </a:pPr>
            <a:r>
              <a:rPr lang="en-US" sz="1800" dirty="0"/>
              <a:t>The ICP addresses member-centric problems, interventions, and goals. It also includes services the member will receive, including: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E3C295-AEA4-484A-4F77-7449CB76A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336682"/>
              </p:ext>
            </p:extLst>
          </p:nvPr>
        </p:nvGraphicFramePr>
        <p:xfrm>
          <a:off x="864049" y="2316145"/>
          <a:ext cx="10343322" cy="378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9DA0E2-E301-8BDF-4E27-A07FD4A0C4BE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127214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Interdisciplinary Care Team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BE01DFF-6525-104F-DF51-8F93FFE561E8}"/>
              </a:ext>
            </a:extLst>
          </p:cNvPr>
          <p:cNvSpPr txBox="1">
            <a:spLocks/>
          </p:cNvSpPr>
          <p:nvPr/>
        </p:nvSpPr>
        <p:spPr>
          <a:xfrm>
            <a:off x="498069" y="1860162"/>
            <a:ext cx="5941642" cy="4023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365760" defTabSz="457200">
              <a:spcBef>
                <a:spcPts val="0"/>
              </a:spcBef>
              <a:spcAft>
                <a:spcPts val="10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1800" dirty="0"/>
              <a:t>Gold Kidney composes the Interdisciplinary Care Team (ICT) through an assessment of the member’s individual needs</a:t>
            </a:r>
          </a:p>
          <a:p>
            <a:pPr marL="914400" lvl="2" indent="-365760" defTabSz="457200">
              <a:spcBef>
                <a:spcPts val="0"/>
              </a:spcBef>
              <a:spcAft>
                <a:spcPts val="1000"/>
              </a:spcAft>
              <a:buClr>
                <a:srgbClr val="D1A56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This includes reviewing current and historical information from medical management, pharmacy, behavioral health, public health, and social needs</a:t>
            </a:r>
          </a:p>
          <a:p>
            <a:pPr marL="457200" lvl="1" indent="-365760" defTabSz="457200">
              <a:spcBef>
                <a:spcPts val="0"/>
              </a:spcBef>
              <a:spcAft>
                <a:spcPts val="10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1800" dirty="0"/>
              <a:t>The member is the central focus of the ICT</a:t>
            </a:r>
          </a:p>
          <a:p>
            <a:pPr marL="457200" lvl="1" indent="-365760" defTabSz="457200">
              <a:spcBef>
                <a:spcPts val="0"/>
              </a:spcBef>
              <a:spcAft>
                <a:spcPts val="10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1800" dirty="0"/>
              <a:t>The member’s PCP is an essential member of the ICT as they are responsible for coordinating the member’s care</a:t>
            </a:r>
          </a:p>
          <a:p>
            <a:pPr marL="457200" lvl="1" indent="-365760" defTabSz="457200">
              <a:spcBef>
                <a:spcPts val="0"/>
              </a:spcBef>
              <a:spcAft>
                <a:spcPts val="10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sz="1800" dirty="0"/>
              <a:t>Gold Kidney’s Case Manager works closely with the PCP and ICT and ensures the ICP is updated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3808E6A-53C5-13AD-A921-C32F417BE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411483"/>
              </p:ext>
            </p:extLst>
          </p:nvPr>
        </p:nvGraphicFramePr>
        <p:xfrm>
          <a:off x="5910943" y="1164772"/>
          <a:ext cx="6281057" cy="492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1DBFF6-F4E5-7D6B-2C73-77978BD234BB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58528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Interdisciplinary Care Team Responsibilities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FB4511-5BF5-70B8-552B-970D604BE0F7}"/>
              </a:ext>
            </a:extLst>
          </p:cNvPr>
          <p:cNvSpPr txBox="1">
            <a:spLocks/>
          </p:cNvSpPr>
          <p:nvPr/>
        </p:nvSpPr>
        <p:spPr>
          <a:xfrm>
            <a:off x="498070" y="1860162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Gold Kidney works with each member to</a:t>
            </a:r>
            <a:r>
              <a:rPr lang="en-US" sz="1800" dirty="0"/>
              <a:t>:</a:t>
            </a:r>
          </a:p>
          <a:p>
            <a:pPr lvl="1">
              <a:spcBef>
                <a:spcPts val="400"/>
              </a:spcBef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Identify needs and coordinate services as appropriate</a:t>
            </a:r>
          </a:p>
          <a:p>
            <a:pPr lvl="1">
              <a:spcBef>
                <a:spcPts val="400"/>
              </a:spcBef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Develop personal goals and interventions to achieve health outcomes</a:t>
            </a:r>
          </a:p>
          <a:p>
            <a:pPr lvl="1">
              <a:spcBef>
                <a:spcPts val="400"/>
              </a:spcBef>
              <a:buClr>
                <a:srgbClr val="D1A565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Make modifications to the ICP based on barriers, the effectiveness of the current structure, and the needs and preferences of the member</a:t>
            </a:r>
          </a:p>
          <a:p>
            <a:pPr lvl="1">
              <a:spcBef>
                <a:spcPts val="400"/>
              </a:spcBef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Anticipate problems and communicate with PCP</a:t>
            </a:r>
          </a:p>
          <a:p>
            <a:pPr lvl="1">
              <a:spcBef>
                <a:spcPts val="400"/>
              </a:spcBef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Educate the member on ICP and medication(s) to achieve improved health outcomes</a:t>
            </a:r>
          </a:p>
          <a:p>
            <a:pPr lvl="1">
              <a:spcBef>
                <a:spcPts val="400"/>
              </a:spcBef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Facilitate transition of care, both planned and unplanned. </a:t>
            </a:r>
          </a:p>
          <a:p>
            <a:pPr lvl="2">
              <a:spcBef>
                <a:spcPts val="400"/>
              </a:spcBef>
              <a:buClr>
                <a:srgbClr val="D1A565"/>
              </a:buClr>
              <a:buFont typeface="Courier New" panose="02070309020205020404" pitchFamily="49" charset="0"/>
              <a:buChar char="­"/>
            </a:pPr>
            <a:r>
              <a:rPr lang="en-US" dirty="0"/>
              <a:t>This includes communication of member status, updating ICP collaboratively, and assisting with providing appropriate documentation to the receiving facility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2F5B3-240F-4ED8-9829-C414479A2597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231520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Interdisciplinary Care Team Responsibilities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E82EAE-5032-0743-E814-CF12F2E187E9}"/>
              </a:ext>
            </a:extLst>
          </p:cNvPr>
          <p:cNvGrpSpPr/>
          <p:nvPr/>
        </p:nvGrpSpPr>
        <p:grpSpPr>
          <a:xfrm>
            <a:off x="775175" y="1461437"/>
            <a:ext cx="10250593" cy="4545107"/>
            <a:chOff x="775175" y="1461437"/>
            <a:chExt cx="10250593" cy="4545107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3DE1EB0E-5796-5971-0B89-73B9B7848F92}"/>
                </a:ext>
              </a:extLst>
            </p:cNvPr>
            <p:cNvSpPr/>
            <p:nvPr/>
          </p:nvSpPr>
          <p:spPr>
            <a:xfrm>
              <a:off x="775175" y="2421201"/>
              <a:ext cx="3200400" cy="2975362"/>
            </a:xfrm>
            <a:custGeom>
              <a:avLst/>
              <a:gdLst>
                <a:gd name="connsiteX0" fmla="*/ 0 w 2389860"/>
                <a:gd name="connsiteY0" fmla="*/ 197114 h 1971135"/>
                <a:gd name="connsiteX1" fmla="*/ 197114 w 2389860"/>
                <a:gd name="connsiteY1" fmla="*/ 0 h 1971135"/>
                <a:gd name="connsiteX2" fmla="*/ 2192747 w 2389860"/>
                <a:gd name="connsiteY2" fmla="*/ 0 h 1971135"/>
                <a:gd name="connsiteX3" fmla="*/ 2389861 w 2389860"/>
                <a:gd name="connsiteY3" fmla="*/ 197114 h 1971135"/>
                <a:gd name="connsiteX4" fmla="*/ 2389860 w 2389860"/>
                <a:gd name="connsiteY4" fmla="*/ 1774022 h 1971135"/>
                <a:gd name="connsiteX5" fmla="*/ 2192746 w 2389860"/>
                <a:gd name="connsiteY5" fmla="*/ 1971136 h 1971135"/>
                <a:gd name="connsiteX6" fmla="*/ 197114 w 2389860"/>
                <a:gd name="connsiteY6" fmla="*/ 1971135 h 1971135"/>
                <a:gd name="connsiteX7" fmla="*/ 0 w 2389860"/>
                <a:gd name="connsiteY7" fmla="*/ 1774021 h 1971135"/>
                <a:gd name="connsiteX8" fmla="*/ 0 w 2389860"/>
                <a:gd name="connsiteY8" fmla="*/ 197114 h 197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860" h="1971135">
                  <a:moveTo>
                    <a:pt x="0" y="197114"/>
                  </a:moveTo>
                  <a:cubicBezTo>
                    <a:pt x="0" y="88251"/>
                    <a:pt x="88251" y="0"/>
                    <a:pt x="197114" y="0"/>
                  </a:cubicBezTo>
                  <a:lnTo>
                    <a:pt x="2192747" y="0"/>
                  </a:lnTo>
                  <a:cubicBezTo>
                    <a:pt x="2301610" y="0"/>
                    <a:pt x="2389861" y="88251"/>
                    <a:pt x="2389861" y="197114"/>
                  </a:cubicBezTo>
                  <a:cubicBezTo>
                    <a:pt x="2389861" y="722750"/>
                    <a:pt x="2389860" y="1248386"/>
                    <a:pt x="2389860" y="1774022"/>
                  </a:cubicBezTo>
                  <a:cubicBezTo>
                    <a:pt x="2389860" y="1882885"/>
                    <a:pt x="2301609" y="1971136"/>
                    <a:pt x="2192746" y="1971136"/>
                  </a:cubicBezTo>
                  <a:lnTo>
                    <a:pt x="197114" y="1971135"/>
                  </a:lnTo>
                  <a:cubicBezTo>
                    <a:pt x="88251" y="1971135"/>
                    <a:pt x="0" y="1882884"/>
                    <a:pt x="0" y="1774021"/>
                  </a:cubicBezTo>
                  <a:lnTo>
                    <a:pt x="0" y="197114"/>
                  </a:lnTo>
                  <a:close/>
                </a:path>
              </a:pathLst>
            </a:custGeom>
            <a:ln>
              <a:solidFill>
                <a:srgbClr val="D1A56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186" tIns="169186" rIns="169186" bIns="59157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contact for the </a:t>
              </a:r>
              <a:b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and the ICT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Ensures ICT is aware of the</a:t>
              </a:r>
              <a:b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member’s ICP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Educates the member on ICP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Updates ICP with input from the ICT</a:t>
              </a:r>
            </a:p>
          </p:txBody>
        </p:sp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2D4888C8-6F39-F9A0-C87C-807C9D81A764}"/>
                </a:ext>
              </a:extLst>
            </p:cNvPr>
            <p:cNvSpPr/>
            <p:nvPr/>
          </p:nvSpPr>
          <p:spPr>
            <a:xfrm>
              <a:off x="2755725" y="3199177"/>
              <a:ext cx="2807367" cy="2807367"/>
            </a:xfrm>
            <a:prstGeom prst="leftCircularArrow">
              <a:avLst>
                <a:gd name="adj1" fmla="val 3762"/>
                <a:gd name="adj2" fmla="val 469716"/>
                <a:gd name="adj3" fmla="val 2245226"/>
                <a:gd name="adj4" fmla="val 9024489"/>
                <a:gd name="adj5" fmla="val 4389"/>
              </a:avLst>
            </a:prstGeom>
            <a:solidFill>
              <a:schemeClr val="accent1">
                <a:alpha val="70271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64643A0-A8C4-28C4-4737-419E73E75A7C}"/>
                </a:ext>
              </a:extLst>
            </p:cNvPr>
            <p:cNvSpPr/>
            <p:nvPr/>
          </p:nvSpPr>
          <p:spPr>
            <a:xfrm>
              <a:off x="1322241" y="4463451"/>
              <a:ext cx="2124320" cy="844772"/>
            </a:xfrm>
            <a:custGeom>
              <a:avLst/>
              <a:gdLst>
                <a:gd name="connsiteX0" fmla="*/ 0 w 2124320"/>
                <a:gd name="connsiteY0" fmla="*/ 84477 h 844772"/>
                <a:gd name="connsiteX1" fmla="*/ 84477 w 2124320"/>
                <a:gd name="connsiteY1" fmla="*/ 0 h 844772"/>
                <a:gd name="connsiteX2" fmla="*/ 2039843 w 2124320"/>
                <a:gd name="connsiteY2" fmla="*/ 0 h 844772"/>
                <a:gd name="connsiteX3" fmla="*/ 2124320 w 2124320"/>
                <a:gd name="connsiteY3" fmla="*/ 84477 h 844772"/>
                <a:gd name="connsiteX4" fmla="*/ 2124320 w 2124320"/>
                <a:gd name="connsiteY4" fmla="*/ 760295 h 844772"/>
                <a:gd name="connsiteX5" fmla="*/ 2039843 w 2124320"/>
                <a:gd name="connsiteY5" fmla="*/ 844772 h 844772"/>
                <a:gd name="connsiteX6" fmla="*/ 84477 w 2124320"/>
                <a:gd name="connsiteY6" fmla="*/ 844772 h 844772"/>
                <a:gd name="connsiteX7" fmla="*/ 0 w 2124320"/>
                <a:gd name="connsiteY7" fmla="*/ 760295 h 844772"/>
                <a:gd name="connsiteX8" fmla="*/ 0 w 2124320"/>
                <a:gd name="connsiteY8" fmla="*/ 84477 h 8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4320" h="844772">
                  <a:moveTo>
                    <a:pt x="0" y="84477"/>
                  </a:moveTo>
                  <a:cubicBezTo>
                    <a:pt x="0" y="37822"/>
                    <a:pt x="37822" y="0"/>
                    <a:pt x="84477" y="0"/>
                  </a:cubicBezTo>
                  <a:lnTo>
                    <a:pt x="2039843" y="0"/>
                  </a:lnTo>
                  <a:cubicBezTo>
                    <a:pt x="2086498" y="0"/>
                    <a:pt x="2124320" y="37822"/>
                    <a:pt x="2124320" y="84477"/>
                  </a:cubicBezTo>
                  <a:lnTo>
                    <a:pt x="2124320" y="760295"/>
                  </a:lnTo>
                  <a:cubicBezTo>
                    <a:pt x="2124320" y="806950"/>
                    <a:pt x="2086498" y="844772"/>
                    <a:pt x="2039843" y="844772"/>
                  </a:cubicBezTo>
                  <a:lnTo>
                    <a:pt x="84477" y="844772"/>
                  </a:lnTo>
                  <a:cubicBezTo>
                    <a:pt x="37822" y="844772"/>
                    <a:pt x="0" y="806950"/>
                    <a:pt x="0" y="760295"/>
                  </a:cubicBezTo>
                  <a:lnTo>
                    <a:pt x="0" y="84477"/>
                  </a:lnTo>
                  <a:close/>
                </a:path>
              </a:pathLst>
            </a:custGeom>
            <a:solidFill>
              <a:srgbClr val="D1A56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68" tIns="56493" rIns="72368" bIns="56493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Case </a:t>
              </a:r>
              <a:b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Manager</a:t>
              </a: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0794889-A879-A1A6-B476-2F11378AE824}"/>
                </a:ext>
              </a:extLst>
            </p:cNvPr>
            <p:cNvSpPr/>
            <p:nvPr/>
          </p:nvSpPr>
          <p:spPr>
            <a:xfrm>
              <a:off x="4318764" y="2435577"/>
              <a:ext cx="3200400" cy="2960986"/>
            </a:xfrm>
            <a:custGeom>
              <a:avLst/>
              <a:gdLst>
                <a:gd name="connsiteX0" fmla="*/ 0 w 2389860"/>
                <a:gd name="connsiteY0" fmla="*/ 197114 h 1971135"/>
                <a:gd name="connsiteX1" fmla="*/ 197114 w 2389860"/>
                <a:gd name="connsiteY1" fmla="*/ 0 h 1971135"/>
                <a:gd name="connsiteX2" fmla="*/ 2192747 w 2389860"/>
                <a:gd name="connsiteY2" fmla="*/ 0 h 1971135"/>
                <a:gd name="connsiteX3" fmla="*/ 2389861 w 2389860"/>
                <a:gd name="connsiteY3" fmla="*/ 197114 h 1971135"/>
                <a:gd name="connsiteX4" fmla="*/ 2389860 w 2389860"/>
                <a:gd name="connsiteY4" fmla="*/ 1774022 h 1971135"/>
                <a:gd name="connsiteX5" fmla="*/ 2192746 w 2389860"/>
                <a:gd name="connsiteY5" fmla="*/ 1971136 h 1971135"/>
                <a:gd name="connsiteX6" fmla="*/ 197114 w 2389860"/>
                <a:gd name="connsiteY6" fmla="*/ 1971135 h 1971135"/>
                <a:gd name="connsiteX7" fmla="*/ 0 w 2389860"/>
                <a:gd name="connsiteY7" fmla="*/ 1774021 h 1971135"/>
                <a:gd name="connsiteX8" fmla="*/ 0 w 2389860"/>
                <a:gd name="connsiteY8" fmla="*/ 197114 h 197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860" h="1971135">
                  <a:moveTo>
                    <a:pt x="0" y="197114"/>
                  </a:moveTo>
                  <a:cubicBezTo>
                    <a:pt x="0" y="88251"/>
                    <a:pt x="88251" y="0"/>
                    <a:pt x="197114" y="0"/>
                  </a:cubicBezTo>
                  <a:lnTo>
                    <a:pt x="2192747" y="0"/>
                  </a:lnTo>
                  <a:cubicBezTo>
                    <a:pt x="2301610" y="0"/>
                    <a:pt x="2389861" y="88251"/>
                    <a:pt x="2389861" y="197114"/>
                  </a:cubicBezTo>
                  <a:cubicBezTo>
                    <a:pt x="2389861" y="722750"/>
                    <a:pt x="2389860" y="1248386"/>
                    <a:pt x="2389860" y="1774022"/>
                  </a:cubicBezTo>
                  <a:cubicBezTo>
                    <a:pt x="2389860" y="1882885"/>
                    <a:pt x="2301609" y="1971136"/>
                    <a:pt x="2192746" y="1971136"/>
                  </a:cubicBezTo>
                  <a:lnTo>
                    <a:pt x="197114" y="1971135"/>
                  </a:lnTo>
                  <a:cubicBezTo>
                    <a:pt x="88251" y="1971135"/>
                    <a:pt x="0" y="1882884"/>
                    <a:pt x="0" y="1774021"/>
                  </a:cubicBezTo>
                  <a:lnTo>
                    <a:pt x="0" y="197114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186" tIns="591573" rIns="169186" bIns="169185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 contact for member’s </a:t>
              </a:r>
              <a:b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care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coordination with the member, caregiver, case manager and other providers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Assists in developing the ICP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/>
                  <a:cs typeface="Arial"/>
                </a:rPr>
                <a:t>Attends ICT meetings</a:t>
              </a:r>
              <a:endParaRPr lang="en-US" sz="1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Makes health care decisions in the best interest of the member</a:t>
              </a:r>
            </a:p>
          </p:txBody>
        </p:sp>
        <p:sp>
          <p:nvSpPr>
            <p:cNvPr id="9" name="Circular Arrow 11">
              <a:extLst>
                <a:ext uri="{FF2B5EF4-FFF2-40B4-BE49-F238E27FC236}">
                  <a16:creationId xmlns:a16="http://schemas.microsoft.com/office/drawing/2014/main" id="{77B46EB2-DA0E-45BC-EEBF-D7EA60A4F1DB}"/>
                </a:ext>
              </a:extLst>
            </p:cNvPr>
            <p:cNvSpPr/>
            <p:nvPr/>
          </p:nvSpPr>
          <p:spPr>
            <a:xfrm>
              <a:off x="5894130" y="1461437"/>
              <a:ext cx="3112738" cy="3112738"/>
            </a:xfrm>
            <a:prstGeom prst="circularArrow">
              <a:avLst>
                <a:gd name="adj1" fmla="val 3393"/>
                <a:gd name="adj2" fmla="val 419913"/>
                <a:gd name="adj3" fmla="val 19404576"/>
                <a:gd name="adj4" fmla="val 12575511"/>
                <a:gd name="adj5" fmla="val 3958"/>
              </a:avLst>
            </a:prstGeom>
            <a:solidFill>
              <a:schemeClr val="accent3">
                <a:alpha val="70201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6580F0FF-2213-01A9-4117-76EED1055BA2}"/>
                </a:ext>
              </a:extLst>
            </p:cNvPr>
            <p:cNvSpPr/>
            <p:nvPr/>
          </p:nvSpPr>
          <p:spPr>
            <a:xfrm>
              <a:off x="4913365" y="1849451"/>
              <a:ext cx="2124320" cy="844772"/>
            </a:xfrm>
            <a:custGeom>
              <a:avLst/>
              <a:gdLst>
                <a:gd name="connsiteX0" fmla="*/ 0 w 2124320"/>
                <a:gd name="connsiteY0" fmla="*/ 84477 h 844772"/>
                <a:gd name="connsiteX1" fmla="*/ 84477 w 2124320"/>
                <a:gd name="connsiteY1" fmla="*/ 0 h 844772"/>
                <a:gd name="connsiteX2" fmla="*/ 2039843 w 2124320"/>
                <a:gd name="connsiteY2" fmla="*/ 0 h 844772"/>
                <a:gd name="connsiteX3" fmla="*/ 2124320 w 2124320"/>
                <a:gd name="connsiteY3" fmla="*/ 84477 h 844772"/>
                <a:gd name="connsiteX4" fmla="*/ 2124320 w 2124320"/>
                <a:gd name="connsiteY4" fmla="*/ 760295 h 844772"/>
                <a:gd name="connsiteX5" fmla="*/ 2039843 w 2124320"/>
                <a:gd name="connsiteY5" fmla="*/ 844772 h 844772"/>
                <a:gd name="connsiteX6" fmla="*/ 84477 w 2124320"/>
                <a:gd name="connsiteY6" fmla="*/ 844772 h 844772"/>
                <a:gd name="connsiteX7" fmla="*/ 0 w 2124320"/>
                <a:gd name="connsiteY7" fmla="*/ 760295 h 844772"/>
                <a:gd name="connsiteX8" fmla="*/ 0 w 2124320"/>
                <a:gd name="connsiteY8" fmla="*/ 84477 h 8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4320" h="844772">
                  <a:moveTo>
                    <a:pt x="0" y="84477"/>
                  </a:moveTo>
                  <a:cubicBezTo>
                    <a:pt x="0" y="37822"/>
                    <a:pt x="37822" y="0"/>
                    <a:pt x="84477" y="0"/>
                  </a:cubicBezTo>
                  <a:lnTo>
                    <a:pt x="2039843" y="0"/>
                  </a:lnTo>
                  <a:cubicBezTo>
                    <a:pt x="2086498" y="0"/>
                    <a:pt x="2124320" y="37822"/>
                    <a:pt x="2124320" y="84477"/>
                  </a:cubicBezTo>
                  <a:lnTo>
                    <a:pt x="2124320" y="760295"/>
                  </a:lnTo>
                  <a:cubicBezTo>
                    <a:pt x="2124320" y="806950"/>
                    <a:pt x="2086498" y="844772"/>
                    <a:pt x="2039843" y="844772"/>
                  </a:cubicBezTo>
                  <a:lnTo>
                    <a:pt x="84477" y="844772"/>
                  </a:lnTo>
                  <a:cubicBezTo>
                    <a:pt x="37822" y="844772"/>
                    <a:pt x="0" y="806950"/>
                    <a:pt x="0" y="760295"/>
                  </a:cubicBezTo>
                  <a:lnTo>
                    <a:pt x="0" y="844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68" tIns="56493" rIns="72368" bIns="56493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Primary Care Physician</a:t>
              </a: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645DB0A-F78D-8C73-B735-898CEE05479D}"/>
                </a:ext>
              </a:extLst>
            </p:cNvPr>
            <p:cNvSpPr/>
            <p:nvPr/>
          </p:nvSpPr>
          <p:spPr>
            <a:xfrm>
              <a:off x="7825368" y="2421201"/>
              <a:ext cx="3200400" cy="2975362"/>
            </a:xfrm>
            <a:custGeom>
              <a:avLst/>
              <a:gdLst>
                <a:gd name="connsiteX0" fmla="*/ 0 w 2389860"/>
                <a:gd name="connsiteY0" fmla="*/ 197114 h 1971135"/>
                <a:gd name="connsiteX1" fmla="*/ 197114 w 2389860"/>
                <a:gd name="connsiteY1" fmla="*/ 0 h 1971135"/>
                <a:gd name="connsiteX2" fmla="*/ 2192747 w 2389860"/>
                <a:gd name="connsiteY2" fmla="*/ 0 h 1971135"/>
                <a:gd name="connsiteX3" fmla="*/ 2389861 w 2389860"/>
                <a:gd name="connsiteY3" fmla="*/ 197114 h 1971135"/>
                <a:gd name="connsiteX4" fmla="*/ 2389860 w 2389860"/>
                <a:gd name="connsiteY4" fmla="*/ 1774022 h 1971135"/>
                <a:gd name="connsiteX5" fmla="*/ 2192746 w 2389860"/>
                <a:gd name="connsiteY5" fmla="*/ 1971136 h 1971135"/>
                <a:gd name="connsiteX6" fmla="*/ 197114 w 2389860"/>
                <a:gd name="connsiteY6" fmla="*/ 1971135 h 1971135"/>
                <a:gd name="connsiteX7" fmla="*/ 0 w 2389860"/>
                <a:gd name="connsiteY7" fmla="*/ 1774021 h 1971135"/>
                <a:gd name="connsiteX8" fmla="*/ 0 w 2389860"/>
                <a:gd name="connsiteY8" fmla="*/ 197114 h 197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860" h="1971135">
                  <a:moveTo>
                    <a:pt x="0" y="197114"/>
                  </a:moveTo>
                  <a:cubicBezTo>
                    <a:pt x="0" y="88251"/>
                    <a:pt x="88251" y="0"/>
                    <a:pt x="197114" y="0"/>
                  </a:cubicBezTo>
                  <a:lnTo>
                    <a:pt x="2192747" y="0"/>
                  </a:lnTo>
                  <a:cubicBezTo>
                    <a:pt x="2301610" y="0"/>
                    <a:pt x="2389861" y="88251"/>
                    <a:pt x="2389861" y="197114"/>
                  </a:cubicBezTo>
                  <a:cubicBezTo>
                    <a:pt x="2389861" y="722750"/>
                    <a:pt x="2389860" y="1248386"/>
                    <a:pt x="2389860" y="1774022"/>
                  </a:cubicBezTo>
                  <a:cubicBezTo>
                    <a:pt x="2389860" y="1882885"/>
                    <a:pt x="2301609" y="1971136"/>
                    <a:pt x="2192746" y="1971136"/>
                  </a:cubicBezTo>
                  <a:lnTo>
                    <a:pt x="197114" y="1971135"/>
                  </a:lnTo>
                  <a:cubicBezTo>
                    <a:pt x="88251" y="1971135"/>
                    <a:pt x="0" y="1882884"/>
                    <a:pt x="0" y="1774021"/>
                  </a:cubicBezTo>
                  <a:lnTo>
                    <a:pt x="0" y="197114"/>
                  </a:lnTo>
                  <a:close/>
                </a:path>
              </a:pathLst>
            </a:custGeom>
            <a:ln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186" tIns="169186" rIns="169186" bIns="59157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Clinical and non-clinical ICT members must actively participate in ICP development and ICT meetings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Ensure the member’s needs are addressed and their ICP is updated</a:t>
              </a: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071FCE9B-3C53-2EC0-CB96-94EFB0D08779}"/>
                </a:ext>
              </a:extLst>
            </p:cNvPr>
            <p:cNvSpPr/>
            <p:nvPr/>
          </p:nvSpPr>
          <p:spPr>
            <a:xfrm>
              <a:off x="8437777" y="4444748"/>
              <a:ext cx="2124320" cy="844772"/>
            </a:xfrm>
            <a:custGeom>
              <a:avLst/>
              <a:gdLst>
                <a:gd name="connsiteX0" fmla="*/ 0 w 2124320"/>
                <a:gd name="connsiteY0" fmla="*/ 84477 h 844772"/>
                <a:gd name="connsiteX1" fmla="*/ 84477 w 2124320"/>
                <a:gd name="connsiteY1" fmla="*/ 0 h 844772"/>
                <a:gd name="connsiteX2" fmla="*/ 2039843 w 2124320"/>
                <a:gd name="connsiteY2" fmla="*/ 0 h 844772"/>
                <a:gd name="connsiteX3" fmla="*/ 2124320 w 2124320"/>
                <a:gd name="connsiteY3" fmla="*/ 84477 h 844772"/>
                <a:gd name="connsiteX4" fmla="*/ 2124320 w 2124320"/>
                <a:gd name="connsiteY4" fmla="*/ 760295 h 844772"/>
                <a:gd name="connsiteX5" fmla="*/ 2039843 w 2124320"/>
                <a:gd name="connsiteY5" fmla="*/ 844772 h 844772"/>
                <a:gd name="connsiteX6" fmla="*/ 84477 w 2124320"/>
                <a:gd name="connsiteY6" fmla="*/ 844772 h 844772"/>
                <a:gd name="connsiteX7" fmla="*/ 0 w 2124320"/>
                <a:gd name="connsiteY7" fmla="*/ 760295 h 844772"/>
                <a:gd name="connsiteX8" fmla="*/ 0 w 2124320"/>
                <a:gd name="connsiteY8" fmla="*/ 84477 h 84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4320" h="844772">
                  <a:moveTo>
                    <a:pt x="0" y="84477"/>
                  </a:moveTo>
                  <a:cubicBezTo>
                    <a:pt x="0" y="37822"/>
                    <a:pt x="37822" y="0"/>
                    <a:pt x="84477" y="0"/>
                  </a:cubicBezTo>
                  <a:lnTo>
                    <a:pt x="2039843" y="0"/>
                  </a:lnTo>
                  <a:cubicBezTo>
                    <a:pt x="2086498" y="0"/>
                    <a:pt x="2124320" y="37822"/>
                    <a:pt x="2124320" y="84477"/>
                  </a:cubicBezTo>
                  <a:lnTo>
                    <a:pt x="2124320" y="760295"/>
                  </a:lnTo>
                  <a:cubicBezTo>
                    <a:pt x="2124320" y="806950"/>
                    <a:pt x="2086498" y="844772"/>
                    <a:pt x="2039843" y="844772"/>
                  </a:cubicBezTo>
                  <a:lnTo>
                    <a:pt x="84477" y="844772"/>
                  </a:lnTo>
                  <a:cubicBezTo>
                    <a:pt x="37822" y="844772"/>
                    <a:pt x="0" y="806950"/>
                    <a:pt x="0" y="760295"/>
                  </a:cubicBezTo>
                  <a:lnTo>
                    <a:pt x="0" y="84477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368" tIns="56493" rIns="72368" bIns="56493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Additional ICT Members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06E61F4-F7B7-F4FD-FE8F-CBC97F92FE4D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3576148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Interdisciplinary Care Team Communications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3D36674B-A186-87C8-086C-227C165EC197}"/>
              </a:ext>
            </a:extLst>
          </p:cNvPr>
          <p:cNvSpPr/>
          <p:nvPr/>
        </p:nvSpPr>
        <p:spPr>
          <a:xfrm>
            <a:off x="871526" y="4291891"/>
            <a:ext cx="7754287" cy="1633097"/>
          </a:xfrm>
          <a:custGeom>
            <a:avLst/>
            <a:gdLst>
              <a:gd name="connsiteX0" fmla="*/ 0 w 4359701"/>
              <a:gd name="connsiteY0" fmla="*/ 0 h 991532"/>
              <a:gd name="connsiteX1" fmla="*/ 4359701 w 4359701"/>
              <a:gd name="connsiteY1" fmla="*/ 0 h 991532"/>
              <a:gd name="connsiteX2" fmla="*/ 4359701 w 4359701"/>
              <a:gd name="connsiteY2" fmla="*/ 991532 h 991532"/>
              <a:gd name="connsiteX3" fmla="*/ 0 w 4359701"/>
              <a:gd name="connsiteY3" fmla="*/ 991532 h 991532"/>
              <a:gd name="connsiteX4" fmla="*/ 0 w 4359701"/>
              <a:gd name="connsiteY4" fmla="*/ 0 h 99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701" h="991532">
                <a:moveTo>
                  <a:pt x="0" y="0"/>
                </a:moveTo>
                <a:lnTo>
                  <a:pt x="4359701" y="0"/>
                </a:lnTo>
                <a:lnTo>
                  <a:pt x="4359701" y="991532"/>
                </a:lnTo>
                <a:lnTo>
                  <a:pt x="0" y="991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937" tIns="104937" rIns="104937" bIns="104937" numCol="1" spcCol="1270" anchor="t" anchorCtr="0">
            <a:noAutofit/>
          </a:bodyPr>
          <a:lstStyle/>
          <a:p>
            <a:pPr marL="365760" lvl="0" indent="-182880" algn="l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Member’s ICP which is available in real-time for the ICT</a:t>
            </a:r>
          </a:p>
          <a:p>
            <a:pPr marL="365760" lvl="0" indent="-182880" algn="l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Mailing or emailing the ICP to the member</a:t>
            </a:r>
          </a:p>
          <a:p>
            <a:pPr marL="365760" lvl="0" indent="-182880" algn="l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Faxing the ICP to the PCP</a:t>
            </a:r>
          </a:p>
          <a:p>
            <a:pPr marL="640080" lvl="1" defTabSz="533400">
              <a:spcBef>
                <a:spcPct val="0"/>
              </a:spcBef>
              <a:buClr>
                <a:srgbClr val="D1A565"/>
              </a:buClr>
            </a:pPr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B07D0A-A667-81A7-990D-A0B55AF87DDE}"/>
              </a:ext>
            </a:extLst>
          </p:cNvPr>
          <p:cNvSpPr txBox="1"/>
          <p:nvPr/>
        </p:nvSpPr>
        <p:spPr>
          <a:xfrm>
            <a:off x="311145" y="1831379"/>
            <a:ext cx="1002964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lvl="1" indent="-457200">
              <a:spcAft>
                <a:spcPts val="12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ICT meetings occur at least annually, when requested by the member, or when changes or events occur requiring evaluation of the member’s needs</a:t>
            </a:r>
          </a:p>
          <a:p>
            <a:pPr marL="640080" lvl="1" indent="-457200">
              <a:spcAft>
                <a:spcPts val="12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ICT meetings and communications can occur in person, on the telephone, virtually, and/or in a written form</a:t>
            </a:r>
          </a:p>
          <a:p>
            <a:pPr marL="640080" lvl="1" indent="-457200">
              <a:spcAft>
                <a:spcPts val="12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Members with hearing impairments, language barriers, and/or cognitive deficits receive appropriate communication accommodations</a:t>
            </a:r>
          </a:p>
          <a:p>
            <a:pPr marL="640080" lvl="1" indent="-457200">
              <a:spcAft>
                <a:spcPts val="1200"/>
              </a:spcAft>
              <a:buClr>
                <a:srgbClr val="D1A565"/>
              </a:buClr>
              <a:buFont typeface="Wingdings 3" charset="2"/>
              <a:buChar char="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Gold Kidney uses the following communication tools: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02072-064F-EBF7-1315-0538999F81ED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312819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CMS Expectations of the Interdisciplinary Care Team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92B787C-7174-4AA1-942A-C055A6988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476570"/>
              </p:ext>
            </p:extLst>
          </p:nvPr>
        </p:nvGraphicFramePr>
        <p:xfrm>
          <a:off x="1066800" y="1016794"/>
          <a:ext cx="10058400" cy="4824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D2C23A-5A2A-A67D-64B0-3F4448158F5A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1850067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Transitions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0DF92-F387-B5BE-6037-8A1065DCA0C5}"/>
              </a:ext>
            </a:extLst>
          </p:cNvPr>
          <p:cNvSpPr txBox="1">
            <a:spLocks/>
          </p:cNvSpPr>
          <p:nvPr/>
        </p:nvSpPr>
        <p:spPr>
          <a:xfrm>
            <a:off x="507595" y="1502114"/>
            <a:ext cx="10897284" cy="13553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Gold Kidney focuses on effectively managing safe transitions of care.</a:t>
            </a:r>
          </a:p>
          <a:p>
            <a:pPr marL="0" indent="0">
              <a:buNone/>
            </a:pPr>
            <a:r>
              <a:rPr lang="en-US" sz="1800" dirty="0"/>
              <a:t>The Case Manager is the main contact during transitions and ensures the PCP and ICT have the most current information.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0A5E1FAC-27F1-4D5C-D164-589F587785A9}"/>
              </a:ext>
            </a:extLst>
          </p:cNvPr>
          <p:cNvSpPr/>
          <p:nvPr/>
        </p:nvSpPr>
        <p:spPr>
          <a:xfrm>
            <a:off x="498070" y="3152924"/>
            <a:ext cx="11195860" cy="2730598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69889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C98F80C-039C-D4F4-B052-CDC05846ADE1}"/>
              </a:ext>
            </a:extLst>
          </p:cNvPr>
          <p:cNvSpPr/>
          <p:nvPr/>
        </p:nvSpPr>
        <p:spPr>
          <a:xfrm>
            <a:off x="1010268" y="3583351"/>
            <a:ext cx="2194560" cy="1920240"/>
          </a:xfrm>
          <a:custGeom>
            <a:avLst/>
            <a:gdLst>
              <a:gd name="connsiteX0" fmla="*/ 0 w 2036103"/>
              <a:gd name="connsiteY0" fmla="*/ 264565 h 1587356"/>
              <a:gd name="connsiteX1" fmla="*/ 264565 w 2036103"/>
              <a:gd name="connsiteY1" fmla="*/ 0 h 1587356"/>
              <a:gd name="connsiteX2" fmla="*/ 1771538 w 2036103"/>
              <a:gd name="connsiteY2" fmla="*/ 0 h 1587356"/>
              <a:gd name="connsiteX3" fmla="*/ 2036103 w 2036103"/>
              <a:gd name="connsiteY3" fmla="*/ 264565 h 1587356"/>
              <a:gd name="connsiteX4" fmla="*/ 2036103 w 2036103"/>
              <a:gd name="connsiteY4" fmla="*/ 1322791 h 1587356"/>
              <a:gd name="connsiteX5" fmla="*/ 1771538 w 2036103"/>
              <a:gd name="connsiteY5" fmla="*/ 1587356 h 1587356"/>
              <a:gd name="connsiteX6" fmla="*/ 264565 w 2036103"/>
              <a:gd name="connsiteY6" fmla="*/ 1587356 h 1587356"/>
              <a:gd name="connsiteX7" fmla="*/ 0 w 2036103"/>
              <a:gd name="connsiteY7" fmla="*/ 1322791 h 1587356"/>
              <a:gd name="connsiteX8" fmla="*/ 0 w 2036103"/>
              <a:gd name="connsiteY8" fmla="*/ 264565 h 158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103" h="1587356">
                <a:moveTo>
                  <a:pt x="0" y="264565"/>
                </a:moveTo>
                <a:cubicBezTo>
                  <a:pt x="0" y="118450"/>
                  <a:pt x="118450" y="0"/>
                  <a:pt x="264565" y="0"/>
                </a:cubicBezTo>
                <a:lnTo>
                  <a:pt x="1771538" y="0"/>
                </a:lnTo>
                <a:cubicBezTo>
                  <a:pt x="1917653" y="0"/>
                  <a:pt x="2036103" y="118450"/>
                  <a:pt x="2036103" y="264565"/>
                </a:cubicBezTo>
                <a:lnTo>
                  <a:pt x="2036103" y="1322791"/>
                </a:lnTo>
                <a:cubicBezTo>
                  <a:pt x="2036103" y="1468906"/>
                  <a:pt x="1917653" y="1587356"/>
                  <a:pt x="1771538" y="1587356"/>
                </a:cubicBezTo>
                <a:lnTo>
                  <a:pt x="264565" y="1587356"/>
                </a:lnTo>
                <a:cubicBezTo>
                  <a:pt x="118450" y="1587356"/>
                  <a:pt x="0" y="1468906"/>
                  <a:pt x="0" y="1322791"/>
                </a:cubicBezTo>
                <a:lnTo>
                  <a:pt x="0" y="264565"/>
                </a:lnTo>
                <a:close/>
              </a:path>
            </a:pathLst>
          </a:custGeom>
          <a:solidFill>
            <a:srgbClr val="D1A565"/>
          </a:solidFill>
          <a:ln w="190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208" tIns="123208" rIns="123208" bIns="12320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Updates the ICP, assists in scheduling any follow-up visits, provides reminder calls for upcoming appointments and services.</a:t>
            </a: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FDB3EA94-268E-3BE8-029F-618B377EEE07}"/>
              </a:ext>
            </a:extLst>
          </p:cNvPr>
          <p:cNvSpPr/>
          <p:nvPr/>
        </p:nvSpPr>
        <p:spPr>
          <a:xfrm>
            <a:off x="3298290" y="3583351"/>
            <a:ext cx="2194560" cy="1920240"/>
          </a:xfrm>
          <a:custGeom>
            <a:avLst/>
            <a:gdLst>
              <a:gd name="connsiteX0" fmla="*/ 0 w 2036103"/>
              <a:gd name="connsiteY0" fmla="*/ 264565 h 1587356"/>
              <a:gd name="connsiteX1" fmla="*/ 264565 w 2036103"/>
              <a:gd name="connsiteY1" fmla="*/ 0 h 1587356"/>
              <a:gd name="connsiteX2" fmla="*/ 1771538 w 2036103"/>
              <a:gd name="connsiteY2" fmla="*/ 0 h 1587356"/>
              <a:gd name="connsiteX3" fmla="*/ 2036103 w 2036103"/>
              <a:gd name="connsiteY3" fmla="*/ 264565 h 1587356"/>
              <a:gd name="connsiteX4" fmla="*/ 2036103 w 2036103"/>
              <a:gd name="connsiteY4" fmla="*/ 1322791 h 1587356"/>
              <a:gd name="connsiteX5" fmla="*/ 1771538 w 2036103"/>
              <a:gd name="connsiteY5" fmla="*/ 1587356 h 1587356"/>
              <a:gd name="connsiteX6" fmla="*/ 264565 w 2036103"/>
              <a:gd name="connsiteY6" fmla="*/ 1587356 h 1587356"/>
              <a:gd name="connsiteX7" fmla="*/ 0 w 2036103"/>
              <a:gd name="connsiteY7" fmla="*/ 1322791 h 1587356"/>
              <a:gd name="connsiteX8" fmla="*/ 0 w 2036103"/>
              <a:gd name="connsiteY8" fmla="*/ 264565 h 158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103" h="1587356">
                <a:moveTo>
                  <a:pt x="0" y="264565"/>
                </a:moveTo>
                <a:cubicBezTo>
                  <a:pt x="0" y="118450"/>
                  <a:pt x="118450" y="0"/>
                  <a:pt x="264565" y="0"/>
                </a:cubicBezTo>
                <a:lnTo>
                  <a:pt x="1771538" y="0"/>
                </a:lnTo>
                <a:cubicBezTo>
                  <a:pt x="1917653" y="0"/>
                  <a:pt x="2036103" y="118450"/>
                  <a:pt x="2036103" y="264565"/>
                </a:cubicBezTo>
                <a:lnTo>
                  <a:pt x="2036103" y="1322791"/>
                </a:lnTo>
                <a:cubicBezTo>
                  <a:pt x="2036103" y="1468906"/>
                  <a:pt x="1917653" y="1587356"/>
                  <a:pt x="1771538" y="1587356"/>
                </a:cubicBezTo>
                <a:lnTo>
                  <a:pt x="264565" y="1587356"/>
                </a:lnTo>
                <a:cubicBezTo>
                  <a:pt x="118450" y="1587356"/>
                  <a:pt x="0" y="1468906"/>
                  <a:pt x="0" y="1322791"/>
                </a:cubicBezTo>
                <a:lnTo>
                  <a:pt x="0" y="26456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208" tIns="123208" rIns="123208" bIns="12320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Contacts member and caregiver throughout the transition to ensure needed services are provided and education received.</a:t>
            </a: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8F38AEA7-1FEB-021B-5ADD-764C4908D271}"/>
              </a:ext>
            </a:extLst>
          </p:cNvPr>
          <p:cNvSpPr/>
          <p:nvPr/>
        </p:nvSpPr>
        <p:spPr>
          <a:xfrm>
            <a:off x="5586312" y="3583351"/>
            <a:ext cx="2194560" cy="1920240"/>
          </a:xfrm>
          <a:custGeom>
            <a:avLst/>
            <a:gdLst>
              <a:gd name="connsiteX0" fmla="*/ 0 w 2036103"/>
              <a:gd name="connsiteY0" fmla="*/ 264565 h 1587356"/>
              <a:gd name="connsiteX1" fmla="*/ 264565 w 2036103"/>
              <a:gd name="connsiteY1" fmla="*/ 0 h 1587356"/>
              <a:gd name="connsiteX2" fmla="*/ 1771538 w 2036103"/>
              <a:gd name="connsiteY2" fmla="*/ 0 h 1587356"/>
              <a:gd name="connsiteX3" fmla="*/ 2036103 w 2036103"/>
              <a:gd name="connsiteY3" fmla="*/ 264565 h 1587356"/>
              <a:gd name="connsiteX4" fmla="*/ 2036103 w 2036103"/>
              <a:gd name="connsiteY4" fmla="*/ 1322791 h 1587356"/>
              <a:gd name="connsiteX5" fmla="*/ 1771538 w 2036103"/>
              <a:gd name="connsiteY5" fmla="*/ 1587356 h 1587356"/>
              <a:gd name="connsiteX6" fmla="*/ 264565 w 2036103"/>
              <a:gd name="connsiteY6" fmla="*/ 1587356 h 1587356"/>
              <a:gd name="connsiteX7" fmla="*/ 0 w 2036103"/>
              <a:gd name="connsiteY7" fmla="*/ 1322791 h 1587356"/>
              <a:gd name="connsiteX8" fmla="*/ 0 w 2036103"/>
              <a:gd name="connsiteY8" fmla="*/ 264565 h 158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103" h="1587356">
                <a:moveTo>
                  <a:pt x="0" y="264565"/>
                </a:moveTo>
                <a:cubicBezTo>
                  <a:pt x="0" y="118450"/>
                  <a:pt x="118450" y="0"/>
                  <a:pt x="264565" y="0"/>
                </a:cubicBezTo>
                <a:lnTo>
                  <a:pt x="1771538" y="0"/>
                </a:lnTo>
                <a:cubicBezTo>
                  <a:pt x="1917653" y="0"/>
                  <a:pt x="2036103" y="118450"/>
                  <a:pt x="2036103" y="264565"/>
                </a:cubicBezTo>
                <a:lnTo>
                  <a:pt x="2036103" y="1322791"/>
                </a:lnTo>
                <a:cubicBezTo>
                  <a:pt x="2036103" y="1468906"/>
                  <a:pt x="1917653" y="1587356"/>
                  <a:pt x="1771538" y="1587356"/>
                </a:cubicBezTo>
                <a:lnTo>
                  <a:pt x="264565" y="1587356"/>
                </a:lnTo>
                <a:cubicBezTo>
                  <a:pt x="118450" y="1587356"/>
                  <a:pt x="0" y="1468906"/>
                  <a:pt x="0" y="1322791"/>
                </a:cubicBezTo>
                <a:lnTo>
                  <a:pt x="0" y="264565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208" tIns="123208" rIns="123208" bIns="12320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Upon discharge, contacts the member or caregiver within 3 days by phone or in person to review the transition, discharge plan, medication reconciliation, and other services such as meal delivery or transportation assistance.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BB223BE7-5E2C-1756-230B-A46F4BC16CDE}"/>
              </a:ext>
            </a:extLst>
          </p:cNvPr>
          <p:cNvSpPr/>
          <p:nvPr/>
        </p:nvSpPr>
        <p:spPr>
          <a:xfrm>
            <a:off x="7874334" y="3583351"/>
            <a:ext cx="2194560" cy="1920240"/>
          </a:xfrm>
          <a:custGeom>
            <a:avLst/>
            <a:gdLst>
              <a:gd name="connsiteX0" fmla="*/ 0 w 2036103"/>
              <a:gd name="connsiteY0" fmla="*/ 264565 h 1587356"/>
              <a:gd name="connsiteX1" fmla="*/ 264565 w 2036103"/>
              <a:gd name="connsiteY1" fmla="*/ 0 h 1587356"/>
              <a:gd name="connsiteX2" fmla="*/ 1771538 w 2036103"/>
              <a:gd name="connsiteY2" fmla="*/ 0 h 1587356"/>
              <a:gd name="connsiteX3" fmla="*/ 2036103 w 2036103"/>
              <a:gd name="connsiteY3" fmla="*/ 264565 h 1587356"/>
              <a:gd name="connsiteX4" fmla="*/ 2036103 w 2036103"/>
              <a:gd name="connsiteY4" fmla="*/ 1322791 h 1587356"/>
              <a:gd name="connsiteX5" fmla="*/ 1771538 w 2036103"/>
              <a:gd name="connsiteY5" fmla="*/ 1587356 h 1587356"/>
              <a:gd name="connsiteX6" fmla="*/ 264565 w 2036103"/>
              <a:gd name="connsiteY6" fmla="*/ 1587356 h 1587356"/>
              <a:gd name="connsiteX7" fmla="*/ 0 w 2036103"/>
              <a:gd name="connsiteY7" fmla="*/ 1322791 h 1587356"/>
              <a:gd name="connsiteX8" fmla="*/ 0 w 2036103"/>
              <a:gd name="connsiteY8" fmla="*/ 264565 h 158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103" h="1587356">
                <a:moveTo>
                  <a:pt x="0" y="264565"/>
                </a:moveTo>
                <a:cubicBezTo>
                  <a:pt x="0" y="118450"/>
                  <a:pt x="118450" y="0"/>
                  <a:pt x="264565" y="0"/>
                </a:cubicBezTo>
                <a:lnTo>
                  <a:pt x="1771538" y="0"/>
                </a:lnTo>
                <a:cubicBezTo>
                  <a:pt x="1917653" y="0"/>
                  <a:pt x="2036103" y="118450"/>
                  <a:pt x="2036103" y="264565"/>
                </a:cubicBezTo>
                <a:lnTo>
                  <a:pt x="2036103" y="1322791"/>
                </a:lnTo>
                <a:cubicBezTo>
                  <a:pt x="2036103" y="1468906"/>
                  <a:pt x="1917653" y="1587356"/>
                  <a:pt x="1771538" y="1587356"/>
                </a:cubicBezTo>
                <a:lnTo>
                  <a:pt x="264565" y="1587356"/>
                </a:lnTo>
                <a:cubicBezTo>
                  <a:pt x="118450" y="1587356"/>
                  <a:pt x="0" y="1468906"/>
                  <a:pt x="0" y="1322791"/>
                </a:cubicBezTo>
                <a:lnTo>
                  <a:pt x="0" y="264565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208" tIns="123208" rIns="123208" bIns="123208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Generates a referral for a member at risk to an appropriate program, vendor, or entity if discharge is from an acute or SNF setting.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764D4-B835-5D68-C46D-1DA95119487A}"/>
              </a:ext>
            </a:extLst>
          </p:cNvPr>
          <p:cNvSpPr txBox="1"/>
          <p:nvPr/>
        </p:nvSpPr>
        <p:spPr>
          <a:xfrm>
            <a:off x="5212630" y="314446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Manager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9F1B0-B73F-8ACC-2F52-D33DD4BE0967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59474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72C79E1-3CCC-1DCE-D3B8-C552234A4B29}"/>
              </a:ext>
            </a:extLst>
          </p:cNvPr>
          <p:cNvSpPr txBox="1">
            <a:spLocks/>
          </p:cNvSpPr>
          <p:nvPr/>
        </p:nvSpPr>
        <p:spPr>
          <a:xfrm>
            <a:off x="659995" y="4825092"/>
            <a:ext cx="10113264" cy="594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Provider Network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F4BB51-883B-C1EB-B421-AD5277A0760E}"/>
              </a:ext>
            </a:extLst>
          </p:cNvPr>
          <p:cNvSpPr txBox="1">
            <a:spLocks/>
          </p:cNvSpPr>
          <p:nvPr/>
        </p:nvSpPr>
        <p:spPr>
          <a:xfrm>
            <a:off x="659993" y="4173377"/>
            <a:ext cx="8010919" cy="505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MOC Element 3:</a:t>
            </a:r>
          </a:p>
        </p:txBody>
      </p:sp>
    </p:spTree>
    <p:extLst>
      <p:ext uri="{BB962C8B-B14F-4D97-AF65-F5344CB8AC3E}">
        <p14:creationId xmlns:p14="http://schemas.microsoft.com/office/powerpoint/2010/main" val="1637732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13E4F6-4CD1-AFC8-F74C-F6E3C5C4F184}"/>
              </a:ext>
            </a:extLst>
          </p:cNvPr>
          <p:cNvGrpSpPr/>
          <p:nvPr/>
        </p:nvGrpSpPr>
        <p:grpSpPr>
          <a:xfrm>
            <a:off x="0" y="1758463"/>
            <a:ext cx="6360545" cy="4023360"/>
            <a:chOff x="0" y="1758463"/>
            <a:chExt cx="6360545" cy="34317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05EBE2-E52B-0D46-5970-D492032ECA47}"/>
                </a:ext>
              </a:extLst>
            </p:cNvPr>
            <p:cNvSpPr/>
            <p:nvPr/>
          </p:nvSpPr>
          <p:spPr>
            <a:xfrm>
              <a:off x="0" y="1758463"/>
              <a:ext cx="5978769" cy="343170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AAD6AC0-6D6F-B7C7-638D-EEA3D92E4E9B}"/>
                </a:ext>
              </a:extLst>
            </p:cNvPr>
            <p:cNvSpPr/>
            <p:nvPr/>
          </p:nvSpPr>
          <p:spPr>
            <a:xfrm rot="5400000">
              <a:off x="4471356" y="3300983"/>
              <a:ext cx="3396539" cy="381839"/>
            </a:xfrm>
            <a:prstGeom prst="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Provider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DC18E-0D6C-AA00-6929-2198773561C7}"/>
              </a:ext>
            </a:extLst>
          </p:cNvPr>
          <p:cNvSpPr txBox="1">
            <a:spLocks/>
          </p:cNvSpPr>
          <p:nvPr/>
        </p:nvSpPr>
        <p:spPr>
          <a:xfrm>
            <a:off x="498069" y="1860162"/>
            <a:ext cx="5333387" cy="4023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Gold Kidney is required to maintain a provider network with specialized clinical expertise for our member’s needs.</a:t>
            </a:r>
          </a:p>
          <a:p>
            <a:pPr marL="0" indent="0">
              <a:buNone/>
            </a:pPr>
            <a:r>
              <a:rPr lang="en-US" sz="1800" dirty="0"/>
              <a:t>Our provider networks, at a minimum, meet CMS access standards and the specific needs of our members.</a:t>
            </a:r>
          </a:p>
          <a:p>
            <a:pPr marL="0" indent="0">
              <a:buNone/>
            </a:pPr>
            <a:r>
              <a:rPr lang="en-US" sz="1800" dirty="0"/>
              <a:t>Gold Kidney ensures all covered services are available and accessible to members.</a:t>
            </a:r>
          </a:p>
          <a:p>
            <a:pPr marL="0" indent="0">
              <a:buNone/>
            </a:pPr>
            <a:r>
              <a:rPr lang="en-US" sz="1800" dirty="0"/>
              <a:t>Our providers represent culturally diverse backgrounds of our special needs population and are in communities where our members live.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3EB4CB1-7CE6-C1EC-AFA3-DF170910DE85}"/>
              </a:ext>
            </a:extLst>
          </p:cNvPr>
          <p:cNvSpPr txBox="1">
            <a:spLocks/>
          </p:cNvSpPr>
          <p:nvPr/>
        </p:nvSpPr>
        <p:spPr>
          <a:xfrm>
            <a:off x="6551524" y="1860162"/>
            <a:ext cx="5196859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Gold Kidney’s provider network meets established eligibility criteria to participate, including credentialing, state and federal regulations, and NCQA standards.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Gold Kidney coordinates care and ensures providers:</a:t>
            </a:r>
          </a:p>
          <a:p>
            <a:pPr marL="285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Collaborate with the ICT</a:t>
            </a:r>
          </a:p>
          <a:p>
            <a:pPr marL="285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Contribute to a member’s ICP through development and updates</a:t>
            </a:r>
          </a:p>
          <a:p>
            <a:pPr marL="285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Provide clinical and pharmacotherapy consultation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88E25-6A40-3FAF-D105-E4788512B9B2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396584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0CD486-6C4A-AA0E-12D8-460BF839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>
            <a:normAutofit/>
          </a:bodyPr>
          <a:lstStyle/>
          <a:p>
            <a:r>
              <a:rPr lang="en-US" dirty="0"/>
              <a:t>CMS Expectations of Provider Networks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6875043-1569-1D3F-D53B-1E590E53516B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23662423"/>
              </p:ext>
            </p:extLst>
          </p:nvPr>
        </p:nvGraphicFramePr>
        <p:xfrm>
          <a:off x="4659403" y="1116012"/>
          <a:ext cx="6696075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C5BDB9-EDD5-3C15-9C7F-397F310048D4}"/>
              </a:ext>
            </a:extLst>
          </p:cNvPr>
          <p:cNvSpPr txBox="1"/>
          <p:nvPr/>
        </p:nvSpPr>
        <p:spPr>
          <a:xfrm>
            <a:off x="6810827" y="3234018"/>
            <a:ext cx="2393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CMS expects Gold Kidney to continually monitor its provider networks</a:t>
            </a:r>
          </a:p>
        </p:txBody>
      </p:sp>
    </p:spTree>
    <p:extLst>
      <p:ext uri="{BB962C8B-B14F-4D97-AF65-F5344CB8AC3E}">
        <p14:creationId xmlns:p14="http://schemas.microsoft.com/office/powerpoint/2010/main" val="388371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BC31067-D68F-0D55-BD5E-9E0A8DD60706}"/>
              </a:ext>
            </a:extLst>
          </p:cNvPr>
          <p:cNvSpPr txBox="1">
            <a:spLocks/>
          </p:cNvSpPr>
          <p:nvPr/>
        </p:nvSpPr>
        <p:spPr>
          <a:xfrm>
            <a:off x="398465" y="419100"/>
            <a:ext cx="10184444" cy="11477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After completing this training, attendees will be able to: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F50F50B-A463-4B7F-2906-C1C4B38D8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7429"/>
              </p:ext>
            </p:extLst>
          </p:nvPr>
        </p:nvGraphicFramePr>
        <p:xfrm>
          <a:off x="946557" y="1711325"/>
          <a:ext cx="10080625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445DB6-063E-E4E0-489F-99E6C76DFBD6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3079487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26730C8-391B-1381-4A65-A5160F29219C}"/>
              </a:ext>
            </a:extLst>
          </p:cNvPr>
          <p:cNvSpPr txBox="1">
            <a:spLocks/>
          </p:cNvSpPr>
          <p:nvPr/>
        </p:nvSpPr>
        <p:spPr>
          <a:xfrm>
            <a:off x="659995" y="4825092"/>
            <a:ext cx="10113264" cy="594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Quality Measurement and Performance Improvement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A24EA5-F0AF-9076-5524-ECC53D06940D}"/>
              </a:ext>
            </a:extLst>
          </p:cNvPr>
          <p:cNvSpPr txBox="1">
            <a:spLocks/>
          </p:cNvSpPr>
          <p:nvPr/>
        </p:nvSpPr>
        <p:spPr>
          <a:xfrm>
            <a:off x="659993" y="4173377"/>
            <a:ext cx="8010919" cy="505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</a:rPr>
              <a:t>MOC Element 4:</a:t>
            </a:r>
          </a:p>
        </p:txBody>
      </p:sp>
    </p:spTree>
    <p:extLst>
      <p:ext uri="{BB962C8B-B14F-4D97-AF65-F5344CB8AC3E}">
        <p14:creationId xmlns:p14="http://schemas.microsoft.com/office/powerpoint/2010/main" val="1200370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E8AD41-D4C1-A296-E882-EB86FF2ECBBE}"/>
              </a:ext>
            </a:extLst>
          </p:cNvPr>
          <p:cNvSpPr/>
          <p:nvPr/>
        </p:nvSpPr>
        <p:spPr>
          <a:xfrm>
            <a:off x="0" y="1417319"/>
            <a:ext cx="12192000" cy="8083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Quality Measurement and Performance Improvement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D5354D8-D874-A7A3-8E08-95FAA3E3503B}"/>
              </a:ext>
            </a:extLst>
          </p:cNvPr>
          <p:cNvSpPr txBox="1">
            <a:spLocks/>
          </p:cNvSpPr>
          <p:nvPr/>
        </p:nvSpPr>
        <p:spPr>
          <a:xfrm>
            <a:off x="507594" y="1417319"/>
            <a:ext cx="11032937" cy="18082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Gold Kidney is required to have quality measurements and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performance improvement plans in place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To evaluate success, Gold Kidney uses a comprehensive Quality Management Program which monitors many inputs, including: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1B663-8251-22E4-F47C-411CB49D978A}"/>
              </a:ext>
            </a:extLst>
          </p:cNvPr>
          <p:cNvSpPr txBox="1"/>
          <p:nvPr/>
        </p:nvSpPr>
        <p:spPr>
          <a:xfrm>
            <a:off x="6149667" y="3243957"/>
            <a:ext cx="4906870" cy="2279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228600" defTabSz="914400">
              <a:lnSpc>
                <a:spcPct val="134000"/>
              </a:lnSpc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Continuity and coordination of care</a:t>
            </a:r>
          </a:p>
          <a:p>
            <a:pPr marL="342900" lvl="1" indent="-228600" defTabSz="914400">
              <a:lnSpc>
                <a:spcPct val="134000"/>
              </a:lnSpc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Delegated entity oversight</a:t>
            </a:r>
          </a:p>
          <a:p>
            <a:pPr marL="342900" lvl="1" indent="-228600" defTabSz="914400">
              <a:lnSpc>
                <a:spcPct val="134000"/>
              </a:lnSpc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and non-clinical performance and services</a:t>
            </a:r>
          </a:p>
          <a:p>
            <a:pPr marL="342900" lvl="1" indent="-228600" defTabSz="914400">
              <a:lnSpc>
                <a:spcPct val="134000"/>
              </a:lnSpc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 and provider cultural competency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DCA32-E55D-73C9-BD3F-64393B997705}"/>
              </a:ext>
            </a:extLst>
          </p:cNvPr>
          <p:cNvSpPr txBox="1"/>
          <p:nvPr/>
        </p:nvSpPr>
        <p:spPr>
          <a:xfrm>
            <a:off x="785521" y="3243956"/>
            <a:ext cx="4906870" cy="265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228600" defTabSz="914400">
              <a:lnSpc>
                <a:spcPct val="134000"/>
              </a:lnSpc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Acute, complex, and chronic care management</a:t>
            </a:r>
          </a:p>
          <a:p>
            <a:pPr marL="342900" lvl="1" indent="-228600" defTabSz="914400">
              <a:lnSpc>
                <a:spcPct val="134000"/>
              </a:lnSpc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Behavioral health care</a:t>
            </a:r>
          </a:p>
          <a:p>
            <a:pPr marL="342900" lvl="1" indent="-228600" defTabSz="914400">
              <a:lnSpc>
                <a:spcPct val="134000"/>
              </a:lnSpc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Compliance with member confidentiality and laws</a:t>
            </a:r>
          </a:p>
          <a:p>
            <a:pPr marL="342900" lvl="1" indent="-228600" defTabSz="914400">
              <a:lnSpc>
                <a:spcPct val="134000"/>
              </a:lnSpc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Compliance with preventive health and clinical practice guidelines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A737DE-FFE7-E1D5-9CB7-3141FFDB7B77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1243128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Model of Care Goals and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26E3-882D-7E80-0DA4-9ACE51110353}"/>
              </a:ext>
            </a:extLst>
          </p:cNvPr>
          <p:cNvSpPr txBox="1">
            <a:spLocks/>
          </p:cNvSpPr>
          <p:nvPr/>
        </p:nvSpPr>
        <p:spPr>
          <a:xfrm>
            <a:off x="507595" y="1432987"/>
            <a:ext cx="5973592" cy="4023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Gold Kidney determines goals related to improving the quality-of-care members receive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Goals reflect all current state and/or federal requirements and are aligned to performance measurement systems:</a:t>
            </a:r>
          </a:p>
          <a:p>
            <a:pPr marL="400050"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Healthcare Effectiveness Data and Information Set (HEDIS)</a:t>
            </a:r>
          </a:p>
          <a:p>
            <a:pPr marL="400050"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Consumer Assessment of Healthcare Providers and Systems (CAHPS)</a:t>
            </a:r>
          </a:p>
          <a:p>
            <a:pPr marL="400050"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Star Ratings</a:t>
            </a:r>
          </a:p>
          <a:p>
            <a:pPr marL="400050"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Health Outcomes Survey (HOS)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Gold Kidney tracks each member’s progress through a Quality Work Plan that is shared with the ICT.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9AD499-1167-08DF-D8F2-FA86EFDC6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324441"/>
              </p:ext>
            </p:extLst>
          </p:nvPr>
        </p:nvGraphicFramePr>
        <p:xfrm>
          <a:off x="5923368" y="1432987"/>
          <a:ext cx="5301474" cy="445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BFCD2E-9BF9-EA11-ABCD-8CE77813E92B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1097766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FF6887-8776-6C92-87E9-4C2DC781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r>
              <a:rPr lang="en-US" dirty="0"/>
              <a:t>Model of Care Goals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FAD1C2F-1E0B-1D66-0BD2-1ED1C71CC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379917"/>
            <a:ext cx="3200400" cy="2925288"/>
          </a:xfrm>
        </p:spPr>
        <p:txBody>
          <a:bodyPr/>
          <a:lstStyle/>
          <a:p>
            <a:r>
              <a:rPr lang="en-US" dirty="0"/>
              <a:t>Gold Kidney’s MOC goals are centered around achieving its mission: </a:t>
            </a:r>
            <a:r>
              <a:rPr lang="en-US" i="1" dirty="0"/>
              <a:t>Become the preferred insurance solution for all by improving the health of all enrolled members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3048EBF-A9FB-2239-F920-13A125B108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457125"/>
              </p:ext>
            </p:extLst>
          </p:nvPr>
        </p:nvGraphicFramePr>
        <p:xfrm>
          <a:off x="4620732" y="1219056"/>
          <a:ext cx="6319795" cy="441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45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Model of Care Goals and Data Sources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6FD05F-99F0-2D9D-BD63-B204E884A470}"/>
              </a:ext>
            </a:extLst>
          </p:cNvPr>
          <p:cNvSpPr txBox="1">
            <a:spLocks/>
          </p:cNvSpPr>
          <p:nvPr/>
        </p:nvSpPr>
        <p:spPr>
          <a:xfrm>
            <a:off x="507595" y="1467944"/>
            <a:ext cx="5333387" cy="402336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0050" lvl="1" indent="-228600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Gold Kidney values our partnership with all staff, providers, and delegated vendors</a:t>
            </a:r>
          </a:p>
          <a:p>
            <a:pPr algn="l"/>
            <a:r>
              <a:rPr lang="en-US" b="0" dirty="0"/>
              <a:t>  </a:t>
            </a:r>
          </a:p>
          <a:p>
            <a:pPr algn="l"/>
            <a:r>
              <a:rPr lang="en-US" sz="1800" b="0" dirty="0"/>
              <a:t>The MOC requires all of us to work collaboratively to benefit our members by:</a:t>
            </a:r>
          </a:p>
          <a:p>
            <a:pPr lvl="1"/>
            <a:r>
              <a:rPr lang="en-US" dirty="0"/>
              <a:t>Enhancing communication between members, physicians, providers and Gold Kidney</a:t>
            </a:r>
          </a:p>
          <a:p>
            <a:pPr lvl="1"/>
            <a:r>
              <a:rPr lang="en-US" dirty="0"/>
              <a:t>Using an interdisciplinary approach to address the member’s needs</a:t>
            </a:r>
          </a:p>
          <a:p>
            <a:pPr lvl="1"/>
            <a:r>
              <a:rPr lang="en-US" dirty="0"/>
              <a:t>Employing comprehensive coordination with every care partner</a:t>
            </a:r>
          </a:p>
          <a:p>
            <a:pPr lvl="1"/>
            <a:r>
              <a:rPr lang="en-US" dirty="0"/>
              <a:t>Supporting the member’s preferences in their care plan</a:t>
            </a:r>
          </a:p>
          <a:p>
            <a:pPr lvl="1"/>
            <a:r>
              <a:rPr lang="en-US" dirty="0"/>
              <a:t>Reinforcing the member’s connection with their health care team and support services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9F9EF1-A851-FF06-B847-2DDF1BD0D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740769"/>
              </p:ext>
            </p:extLst>
          </p:nvPr>
        </p:nvGraphicFramePr>
        <p:xfrm>
          <a:off x="6465794" y="1467944"/>
          <a:ext cx="4819515" cy="451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D5F1CF-7B77-78B9-E16D-EE5679CD3F8A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2411171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F907789-579D-48C3-08AC-AE46BE527E5A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Quality Measurement and Performance Improvement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59673435-FD04-99F5-8690-406F138F11D5}"/>
              </a:ext>
            </a:extLst>
          </p:cNvPr>
          <p:cNvSpPr txBox="1">
            <a:spLocks/>
          </p:cNvSpPr>
          <p:nvPr/>
        </p:nvSpPr>
        <p:spPr>
          <a:xfrm>
            <a:off x="498070" y="1860162"/>
            <a:ext cx="10058400" cy="4023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" lvl="1" indent="0">
              <a:buFont typeface="Arial" panose="020B0604020202020204" pitchFamily="34" charset="0"/>
              <a:buNone/>
            </a:pPr>
            <a:r>
              <a:rPr lang="en-US" dirty="0"/>
              <a:t>What Resources do I have available?</a:t>
            </a:r>
          </a:p>
          <a:p>
            <a:pPr marL="365760" lvl="2">
              <a:spcBef>
                <a:spcPts val="0"/>
              </a:spcBef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/>
              <a:t>General Gold Kidney SNP Contact:</a:t>
            </a:r>
          </a:p>
          <a:p>
            <a:pPr marL="822960" lvl="3" indent="-274320">
              <a:spcBef>
                <a:spcPts val="0"/>
              </a:spcBef>
              <a:buClr>
                <a:srgbClr val="D1A565"/>
              </a:buClr>
            </a:pPr>
            <a:r>
              <a:rPr lang="en-US" dirty="0"/>
              <a:t>Kirsten Sorensen (E: </a:t>
            </a:r>
            <a:r>
              <a:rPr lang="en-US" dirty="0">
                <a:hlinkClick r:id="rId2"/>
              </a:rPr>
              <a:t>kirsten.sorensen@goldkidney.com</a:t>
            </a:r>
            <a:r>
              <a:rPr lang="en-US" dirty="0"/>
              <a:t>)</a:t>
            </a:r>
          </a:p>
          <a:p>
            <a:pPr marL="548640" lvl="3" indent="0">
              <a:spcBef>
                <a:spcPts val="0"/>
              </a:spcBef>
              <a:buClr>
                <a:srgbClr val="D1A565"/>
              </a:buClr>
              <a:buNone/>
            </a:pPr>
            <a:endParaRPr lang="en-US" dirty="0"/>
          </a:p>
          <a:p>
            <a:pPr marL="365760" lvl="2">
              <a:spcBef>
                <a:spcPts val="0"/>
              </a:spcBef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/>
              <a:t>Model of Care PowerPoint training</a:t>
            </a:r>
          </a:p>
          <a:p>
            <a:pPr marL="365760" lvl="2">
              <a:spcBef>
                <a:spcPts val="0"/>
              </a:spcBef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/>
              <a:t>Resources on Member and Provider Portals – Care Management </a:t>
            </a:r>
          </a:p>
          <a:p>
            <a:pPr marL="365760" lvl="2">
              <a:spcBef>
                <a:spcPts val="0"/>
              </a:spcBef>
              <a:buClr>
                <a:srgbClr val="D1A565"/>
              </a:buClr>
              <a:buFont typeface="Arial" panose="020B0604020202020204" pitchFamily="34" charset="0"/>
              <a:buChar char="•"/>
            </a:pPr>
            <a:r>
              <a:rPr lang="en-US" dirty="0"/>
              <a:t>Contact Clinical Services – (844) 294-6535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9849F-831C-7E94-FC89-29B260C0AA52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1568409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748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4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156121-7C21-A0BC-959C-AF696381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r>
              <a:rPr lang="en-US" dirty="0"/>
              <a:t>What is a Special Needs Plan?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D91416EA-914B-E4D3-2ADE-2D7CBFD69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379917"/>
            <a:ext cx="3200400" cy="2925288"/>
          </a:xfrm>
        </p:spPr>
        <p:txBody>
          <a:bodyPr lIns="91440" rIns="91440"/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srgbClr val="D1A565"/>
              </a:buClr>
              <a:defRPr/>
            </a:pPr>
            <a:r>
              <a:rPr lang="en-US" dirty="0"/>
              <a:t>Gold Kidney contracts with CMS to provide SNPs to members with specific chronic or disabling conditions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967E08-99E4-8C98-EE9A-F584EC75C27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599" y="2599004"/>
            <a:ext cx="6695536" cy="3424845"/>
          </a:xfrm>
        </p:spPr>
        <p:txBody>
          <a:bodyPr>
            <a:noAutofit/>
          </a:bodyPr>
          <a:lstStyle/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dirty="0"/>
              <a:t>A Medicare managed care plan focused on certain groups of Medicare </a:t>
            </a:r>
            <a:r>
              <a:rPr lang="en-US" dirty="0">
                <a:solidFill>
                  <a:schemeClr val="tx1"/>
                </a:solidFill>
              </a:rPr>
              <a:t>beneficiaries</a:t>
            </a:r>
            <a:r>
              <a:rPr lang="en-US" dirty="0"/>
              <a:t> with special health care needs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</a:pPr>
            <a:r>
              <a:rPr lang="en-US" dirty="0"/>
              <a:t>The Centers for Medicare and Medicaid Services (CMS) has established three types of SNPs serving the following types of members: </a:t>
            </a:r>
          </a:p>
          <a:p>
            <a:pPr marL="688975" lvl="2" indent="-18256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Courier New" panose="02070309020205020404" pitchFamily="49" charset="0"/>
              <a:buChar char="­"/>
            </a:pPr>
            <a:r>
              <a:rPr lang="en-US" sz="1400" u="sng" dirty="0"/>
              <a:t>Institutionalized (I-SNP)</a:t>
            </a:r>
            <a:r>
              <a:rPr lang="en-US" sz="1400" dirty="0"/>
              <a:t>: members who live in institutions such as nursing homes or long-term care facilities</a:t>
            </a:r>
          </a:p>
          <a:p>
            <a:pPr marL="688975" lvl="2" indent="-18256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Courier New" panose="02070309020205020404" pitchFamily="49" charset="0"/>
              <a:buChar char="­"/>
            </a:pPr>
            <a:r>
              <a:rPr lang="en-US" sz="1400" u="sng" dirty="0"/>
              <a:t>Dual-eligible (D-SNP)</a:t>
            </a:r>
            <a:r>
              <a:rPr lang="en-US" sz="1400" dirty="0"/>
              <a:t>: members who have both Medicare and Medicaid benefits</a:t>
            </a:r>
          </a:p>
          <a:p>
            <a:pPr marL="688975" lvl="2" indent="-18256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1A565"/>
              </a:buClr>
              <a:buFont typeface="Courier New" panose="02070309020205020404" pitchFamily="49" charset="0"/>
              <a:buChar char="­"/>
            </a:pPr>
            <a:r>
              <a:rPr lang="en-US" sz="1400" b="1" u="sng" dirty="0"/>
              <a:t>Chronic Condition (C-SNP)</a:t>
            </a:r>
            <a:r>
              <a:rPr lang="en-US" sz="1400" b="1" dirty="0"/>
              <a:t>: members with specific chronic or disabling conditions like diabetes, end-stage renal disease (ESRD), HIV/AIDS, chronic heart failure, or dementia</a:t>
            </a:r>
          </a:p>
        </p:txBody>
      </p:sp>
      <p:sp>
        <p:nvSpPr>
          <p:cNvPr id="8" name="Subtitle 12">
            <a:extLst>
              <a:ext uri="{FF2B5EF4-FFF2-40B4-BE49-F238E27FC236}">
                <a16:creationId xmlns:a16="http://schemas.microsoft.com/office/drawing/2014/main" id="{4AF3B936-81CA-6B02-53DB-EBF590EA2393}"/>
              </a:ext>
            </a:extLst>
          </p:cNvPr>
          <p:cNvSpPr txBox="1">
            <a:spLocks/>
          </p:cNvSpPr>
          <p:nvPr/>
        </p:nvSpPr>
        <p:spPr>
          <a:xfrm>
            <a:off x="4800599" y="1177438"/>
            <a:ext cx="6695535" cy="8805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1C809D"/>
                </a:solidFill>
              </a:rPr>
              <a:t>Special Needs Plans (SNPs) were created by Congress in the Medicare Modernization Act (MMA) of 2003 </a:t>
            </a:r>
          </a:p>
        </p:txBody>
      </p:sp>
    </p:spTree>
    <p:extLst>
      <p:ext uri="{BB962C8B-B14F-4D97-AF65-F5344CB8AC3E}">
        <p14:creationId xmlns:p14="http://schemas.microsoft.com/office/powerpoint/2010/main" val="7956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A22C85C3-B31C-1E4D-7C06-45FEE5F6F03E}"/>
              </a:ext>
            </a:extLst>
          </p:cNvPr>
          <p:cNvSpPr txBox="1">
            <a:spLocks/>
          </p:cNvSpPr>
          <p:nvPr/>
        </p:nvSpPr>
        <p:spPr>
          <a:xfrm>
            <a:off x="507595" y="1726812"/>
            <a:ext cx="10058400" cy="40233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000" dirty="0"/>
              <a:t>Gold Kidney has HMO Point-of-Service (POS) C-SNPs for:</a:t>
            </a:r>
            <a:endParaRPr lang="en-US" dirty="0"/>
          </a:p>
          <a:p>
            <a:pPr marL="512763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­"/>
            </a:pPr>
            <a:r>
              <a:rPr lang="en-US" sz="1800" dirty="0"/>
              <a:t>End-Stage Renal Disease (ESRD).</a:t>
            </a:r>
            <a:endParaRPr lang="en-US" dirty="0"/>
          </a:p>
          <a:p>
            <a:pPr marL="512763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­"/>
            </a:pPr>
            <a:r>
              <a:rPr lang="en-US" sz="1800" dirty="0"/>
              <a:t>Diabetes mellitus, chronic heart failure, and cardiovascular disorders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Our C-SNPs strive to improve the coordination and continuation of care for members through Models of Care (MOC)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Gold Kidney conducts initial and annual MOC training for its staff, providers, and delegated vendors and maintains training records as evidence of completion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CF70E7-4E26-AA62-6271-720A8CD9F94D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Chronic Condition Special Needs Plans (C-SNPs)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19C1C-58D4-A984-470D-18D7AEBEA9D1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200673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3" descr="Person overlooking the Grand Canyon">
            <a:extLst>
              <a:ext uri="{FF2B5EF4-FFF2-40B4-BE49-F238E27FC236}">
                <a16:creationId xmlns:a16="http://schemas.microsoft.com/office/drawing/2014/main" id="{7DF6B12E-C716-7104-AD42-79D982F3B1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67" r="25445"/>
          <a:stretch/>
        </p:blipFill>
        <p:spPr>
          <a:xfrm>
            <a:off x="6394077" y="0"/>
            <a:ext cx="5797924" cy="63402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CD1CD7-36C2-02F9-147F-5E75ECA8CDA3}"/>
              </a:ext>
            </a:extLst>
          </p:cNvPr>
          <p:cNvSpPr txBox="1">
            <a:spLocks/>
          </p:cNvSpPr>
          <p:nvPr/>
        </p:nvSpPr>
        <p:spPr>
          <a:xfrm>
            <a:off x="431395" y="1363672"/>
            <a:ext cx="5597930" cy="41306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 2025, Gold Kidney will be serving individuals with specialized kidney care needs in the following states:</a:t>
            </a:r>
          </a:p>
          <a:p>
            <a:r>
              <a:rPr lang="en-US" sz="1800" b="1" dirty="0"/>
              <a:t>Arizona: </a:t>
            </a:r>
            <a:r>
              <a:rPr lang="en-US" sz="1800" dirty="0"/>
              <a:t>Cochise, Coconino, Gila, Graham, Maricopa, Navajo, Pima, and Pinal counties</a:t>
            </a:r>
          </a:p>
          <a:p>
            <a:r>
              <a:rPr lang="en-US" sz="1800" b="1" dirty="0"/>
              <a:t>Florida: </a:t>
            </a:r>
            <a:r>
              <a:rPr lang="en-US" sz="1800" dirty="0"/>
              <a:t>Baker, Broward, Clay, DeSoto, Duval, Hardee, Hendry, Hernando, Hillsborough, Indian River, Manatee, Martin, Miami-Dade, Okeechobee,  Osceola, Pasco, Palm Beach, Pinellas, Sarasota, Seminole, St. Lucie, and Sumter counties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851FF6-8810-E9DA-B3F4-343DE1A748AE}"/>
              </a:ext>
            </a:extLst>
          </p:cNvPr>
          <p:cNvSpPr txBox="1">
            <a:spLocks/>
          </p:cNvSpPr>
          <p:nvPr/>
        </p:nvSpPr>
        <p:spPr>
          <a:xfrm>
            <a:off x="498070" y="516216"/>
            <a:ext cx="5597930" cy="1147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Areas of Coverage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7C1895-A1D1-2E93-4966-3E6B072D299C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58691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4156121-7C21-A0BC-959C-AF696381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/>
          <a:p>
            <a:r>
              <a:rPr lang="en-US" dirty="0"/>
              <a:t>What is a Model of Care?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66FE05-417D-11ED-8468-219DF3E1D0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00600" y="1327112"/>
            <a:ext cx="6695536" cy="4625668"/>
          </a:xfrm>
        </p:spPr>
        <p:txBody>
          <a:bodyPr>
            <a:normAutofit/>
          </a:bodyPr>
          <a:lstStyle/>
          <a:p>
            <a:r>
              <a:rPr lang="en-US" sz="1800" b="0" dirty="0"/>
              <a:t>The Model of Care (MOC) is Gold Kidney’s plan for delivering our integrated care management program for members enrolled in our Chronic Condition Special Needs Plans (C-SNPs).</a:t>
            </a:r>
          </a:p>
          <a:p>
            <a:r>
              <a:rPr lang="en-US" sz="1800" b="0" dirty="0"/>
              <a:t>Our MOC promotes quality health care through Gold Kidney’s care management policies and procedures, operational systems, and qualified resources.</a:t>
            </a:r>
          </a:p>
          <a:p>
            <a:r>
              <a:rPr lang="en-US" sz="1800" b="0" dirty="0"/>
              <a:t>The Affordable Care Act requires the National Committee for Quality Assurance (NCQA) to review and approve all SNP MOCs using criteria established by CMS.</a:t>
            </a:r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0" dirty="0">
              <a:solidFill>
                <a:schemeClr val="tx1"/>
              </a:solidFill>
            </a:endParaRPr>
          </a:p>
        </p:txBody>
      </p:sp>
      <p:pic>
        <p:nvPicPr>
          <p:cNvPr id="13" name="Picture 4" descr="Health Care Accreditation, Health Plan Accreditation Organization - NCQA -  NCQA">
            <a:extLst>
              <a:ext uri="{FF2B5EF4-FFF2-40B4-BE49-F238E27FC236}">
                <a16:creationId xmlns:a16="http://schemas.microsoft.com/office/drawing/2014/main" id="{0E4F3A15-BC11-8811-A14A-69625373A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19014" y="4493445"/>
            <a:ext cx="2327588" cy="13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Nov. 18 is new deadline for comments on CMS-proposed quality measures for  HCBS - News - McKnight&amp;#39;s Senior Living">
            <a:extLst>
              <a:ext uri="{FF2B5EF4-FFF2-40B4-BE49-F238E27FC236}">
                <a16:creationId xmlns:a16="http://schemas.microsoft.com/office/drawing/2014/main" id="{007EF9FE-92BF-9786-4BB4-C383D59BD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65004" y="4493445"/>
            <a:ext cx="2673240" cy="13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5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64500A28-E144-72AB-B09F-FF724B6352D1}"/>
              </a:ext>
            </a:extLst>
          </p:cNvPr>
          <p:cNvSpPr/>
          <p:nvPr/>
        </p:nvSpPr>
        <p:spPr>
          <a:xfrm>
            <a:off x="507595" y="1764912"/>
            <a:ext cx="5352097" cy="1484669"/>
          </a:xfrm>
          <a:custGeom>
            <a:avLst/>
            <a:gdLst>
              <a:gd name="connsiteX0" fmla="*/ 0 w 4046484"/>
              <a:gd name="connsiteY0" fmla="*/ 0 h 1484669"/>
              <a:gd name="connsiteX1" fmla="*/ 4046484 w 4046484"/>
              <a:gd name="connsiteY1" fmla="*/ 0 h 1484669"/>
              <a:gd name="connsiteX2" fmla="*/ 4046484 w 4046484"/>
              <a:gd name="connsiteY2" fmla="*/ 1484669 h 1484669"/>
              <a:gd name="connsiteX3" fmla="*/ 0 w 4046484"/>
              <a:gd name="connsiteY3" fmla="*/ 1484669 h 1484669"/>
              <a:gd name="connsiteX4" fmla="*/ 0 w 4046484"/>
              <a:gd name="connsiteY4" fmla="*/ 0 h 148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6484" h="1484669">
                <a:moveTo>
                  <a:pt x="0" y="0"/>
                </a:moveTo>
                <a:lnTo>
                  <a:pt x="4046484" y="0"/>
                </a:lnTo>
                <a:lnTo>
                  <a:pt x="4046484" y="1484669"/>
                </a:lnTo>
                <a:lnTo>
                  <a:pt x="0" y="1484669"/>
                </a:lnTo>
                <a:lnTo>
                  <a:pt x="0" y="0"/>
                </a:lnTo>
                <a:close/>
              </a:path>
            </a:pathLst>
          </a:custGeom>
          <a:solidFill>
            <a:srgbClr val="1C809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>
                <a:latin typeface="Arial" panose="020B0604020202020204" pitchFamily="34" charset="0"/>
                <a:cs typeface="Arial" panose="020B0604020202020204" pitchFamily="34" charset="0"/>
              </a:rPr>
              <a:t>It provides the right health care for individuals with multiple health conditions by facilitating access to needed resources and affordable quality care including:</a:t>
            </a: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FB319997-D6B9-58DF-41A9-382DA3392550}"/>
              </a:ext>
            </a:extLst>
          </p:cNvPr>
          <p:cNvSpPr/>
          <p:nvPr/>
        </p:nvSpPr>
        <p:spPr>
          <a:xfrm>
            <a:off x="507595" y="3249583"/>
            <a:ext cx="5352097" cy="2296208"/>
          </a:xfrm>
          <a:custGeom>
            <a:avLst/>
            <a:gdLst>
              <a:gd name="connsiteX0" fmla="*/ 0 w 4046484"/>
              <a:gd name="connsiteY0" fmla="*/ 0 h 2567003"/>
              <a:gd name="connsiteX1" fmla="*/ 4046484 w 4046484"/>
              <a:gd name="connsiteY1" fmla="*/ 0 h 2567003"/>
              <a:gd name="connsiteX2" fmla="*/ 4046484 w 4046484"/>
              <a:gd name="connsiteY2" fmla="*/ 2567003 h 2567003"/>
              <a:gd name="connsiteX3" fmla="*/ 0 w 4046484"/>
              <a:gd name="connsiteY3" fmla="*/ 2567003 h 2567003"/>
              <a:gd name="connsiteX4" fmla="*/ 0 w 4046484"/>
              <a:gd name="connsiteY4" fmla="*/ 0 h 25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6484" h="2567003">
                <a:moveTo>
                  <a:pt x="0" y="0"/>
                </a:moveTo>
                <a:lnTo>
                  <a:pt x="4046484" y="0"/>
                </a:lnTo>
                <a:lnTo>
                  <a:pt x="4046484" y="2567003"/>
                </a:lnTo>
                <a:lnTo>
                  <a:pt x="0" y="2567003"/>
                </a:lnTo>
                <a:lnTo>
                  <a:pt x="0" y="0"/>
                </a:lnTo>
                <a:close/>
              </a:path>
            </a:pathLst>
          </a:custGeom>
          <a:solidFill>
            <a:srgbClr val="EAE9E7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1346" rIns="182880" bIns="152019" numCol="1" spcCol="1270" anchor="t" anchorCtr="0">
            <a:noAutofit/>
          </a:bodyPr>
          <a:lstStyle/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buChar char="•"/>
            </a:pPr>
            <a:r>
              <a:rPr lang="en-US" sz="1600" b="0" i="0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central point of contact through a Gold Kidney Case Manager</a:t>
            </a: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buChar char="•"/>
            </a:pPr>
            <a:r>
              <a:rPr lang="en-US" sz="1600" b="0" i="0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health services</a:t>
            </a: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buChar char="•"/>
            </a:pPr>
            <a:r>
              <a:rPr lang="en-US" sz="1600" b="0" i="0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services</a:t>
            </a: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buChar char="•"/>
            </a:pPr>
            <a:r>
              <a:rPr lang="en-US" sz="1600" b="0" i="0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services</a:t>
            </a: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buChar char="•"/>
            </a:pPr>
            <a:r>
              <a:rPr lang="en-US" sz="1600" b="0" i="0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services</a:t>
            </a: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buChar char="•"/>
            </a:pPr>
            <a:r>
              <a:rPr lang="en-US" sz="1600" b="0" i="0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Added-value services </a:t>
            </a:r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CF31EF7-56E2-1908-A4D6-D6F08A08E984}"/>
              </a:ext>
            </a:extLst>
          </p:cNvPr>
          <p:cNvSpPr/>
          <p:nvPr/>
        </p:nvSpPr>
        <p:spPr>
          <a:xfrm>
            <a:off x="6370074" y="1764912"/>
            <a:ext cx="5333385" cy="1484670"/>
          </a:xfrm>
          <a:custGeom>
            <a:avLst/>
            <a:gdLst>
              <a:gd name="connsiteX0" fmla="*/ 0 w 4046484"/>
              <a:gd name="connsiteY0" fmla="*/ 0 h 1484669"/>
              <a:gd name="connsiteX1" fmla="*/ 4046484 w 4046484"/>
              <a:gd name="connsiteY1" fmla="*/ 0 h 1484669"/>
              <a:gd name="connsiteX2" fmla="*/ 4046484 w 4046484"/>
              <a:gd name="connsiteY2" fmla="*/ 1484669 h 1484669"/>
              <a:gd name="connsiteX3" fmla="*/ 0 w 4046484"/>
              <a:gd name="connsiteY3" fmla="*/ 1484669 h 1484669"/>
              <a:gd name="connsiteX4" fmla="*/ 0 w 4046484"/>
              <a:gd name="connsiteY4" fmla="*/ 0 h 148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6484" h="1484669">
                <a:moveTo>
                  <a:pt x="0" y="0"/>
                </a:moveTo>
                <a:lnTo>
                  <a:pt x="4046484" y="0"/>
                </a:lnTo>
                <a:lnTo>
                  <a:pt x="4046484" y="1484669"/>
                </a:lnTo>
                <a:lnTo>
                  <a:pt x="0" y="1484669"/>
                </a:lnTo>
                <a:lnTo>
                  <a:pt x="0" y="0"/>
                </a:lnTo>
                <a:close/>
              </a:path>
            </a:pathLst>
          </a:custGeom>
          <a:solidFill>
            <a:srgbClr val="1C809D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128" tIns="77216" rIns="135128" bIns="77216" numCol="1" spcCol="1270" anchor="ctr" anchorCtr="0">
            <a:noAutofit/>
          </a:bodyPr>
          <a:lstStyle/>
          <a:p>
            <a:pPr marL="0" lvl="0" indent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>
                <a:latin typeface="Arial" panose="020B0604020202020204" pitchFamily="34" charset="0"/>
                <a:cs typeface="Arial" panose="020B0604020202020204" pitchFamily="34" charset="0"/>
              </a:rPr>
              <a:t>The Gold Kidney MOC Program is outcomes focused, seeking to: 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DC3CA439-E158-6AC7-DBF4-B49EC9035EA2}"/>
              </a:ext>
            </a:extLst>
          </p:cNvPr>
          <p:cNvSpPr/>
          <p:nvPr/>
        </p:nvSpPr>
        <p:spPr>
          <a:xfrm>
            <a:off x="6370074" y="3249582"/>
            <a:ext cx="5333385" cy="2296209"/>
          </a:xfrm>
          <a:custGeom>
            <a:avLst/>
            <a:gdLst>
              <a:gd name="connsiteX0" fmla="*/ 0 w 4046484"/>
              <a:gd name="connsiteY0" fmla="*/ 0 h 2567003"/>
              <a:gd name="connsiteX1" fmla="*/ 4046484 w 4046484"/>
              <a:gd name="connsiteY1" fmla="*/ 0 h 2567003"/>
              <a:gd name="connsiteX2" fmla="*/ 4046484 w 4046484"/>
              <a:gd name="connsiteY2" fmla="*/ 2567003 h 2567003"/>
              <a:gd name="connsiteX3" fmla="*/ 0 w 4046484"/>
              <a:gd name="connsiteY3" fmla="*/ 2567003 h 2567003"/>
              <a:gd name="connsiteX4" fmla="*/ 0 w 4046484"/>
              <a:gd name="connsiteY4" fmla="*/ 0 h 256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6484" h="2567003">
                <a:moveTo>
                  <a:pt x="0" y="0"/>
                </a:moveTo>
                <a:lnTo>
                  <a:pt x="4046484" y="0"/>
                </a:lnTo>
                <a:lnTo>
                  <a:pt x="4046484" y="2567003"/>
                </a:lnTo>
                <a:lnTo>
                  <a:pt x="0" y="2567003"/>
                </a:lnTo>
                <a:lnTo>
                  <a:pt x="0" y="0"/>
                </a:lnTo>
                <a:close/>
              </a:path>
            </a:pathLst>
          </a:custGeom>
          <a:solidFill>
            <a:srgbClr val="EAE9E7">
              <a:alpha val="90000"/>
            </a:srgb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1346" rIns="182880" bIns="152019" numCol="1" spcCol="1270" anchor="t" anchorCtr="0">
            <a:noAutofit/>
          </a:bodyPr>
          <a:lstStyle/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preventive care milestones are met</a:t>
            </a:r>
          </a:p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control of chronic illness</a:t>
            </a:r>
          </a:p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sustained recovery from acute illness</a:t>
            </a:r>
          </a:p>
          <a:p>
            <a:pPr marL="171450" lvl="1" indent="-171450" defTabSz="844550">
              <a:lnSpc>
                <a:spcPct val="114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functional status of members in the community or institution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6FCD4-5117-CA30-3335-CAE01A52AEFB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Why is our Model of Care Important?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90E672-3360-AEB6-6907-BA89BC7947F8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51638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06FCD4-5117-CA30-3335-CAE01A52AEFB}"/>
              </a:ext>
            </a:extLst>
          </p:cNvPr>
          <p:cNvSpPr txBox="1">
            <a:spLocks/>
          </p:cNvSpPr>
          <p:nvPr/>
        </p:nvSpPr>
        <p:spPr>
          <a:xfrm>
            <a:off x="507595" y="476251"/>
            <a:ext cx="10184444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Elements of the Model of Care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0EC9395-44F9-C7BE-87EA-D4C776CD9041}"/>
              </a:ext>
            </a:extLst>
          </p:cNvPr>
          <p:cNvSpPr txBox="1">
            <a:spLocks/>
          </p:cNvSpPr>
          <p:nvPr/>
        </p:nvSpPr>
        <p:spPr>
          <a:xfrm>
            <a:off x="498070" y="1860162"/>
            <a:ext cx="10058400" cy="402336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1A565"/>
              </a:buClr>
              <a:buFont typeface="Arial" panose="020B0604020202020204" pitchFamily="34" charset="0"/>
              <a:buNone/>
            </a:pPr>
            <a:r>
              <a:rPr lang="en-US" sz="1800" dirty="0"/>
              <a:t>The MOC is comprised of four clinical and non-clinical elements:</a:t>
            </a:r>
          </a:p>
          <a:p>
            <a:pPr marL="525780" indent="-342900">
              <a:buClr>
                <a:srgbClr val="D1A565"/>
              </a:buClr>
              <a:buFont typeface="+mj-lt"/>
              <a:buAutoNum type="arabicPeriod"/>
            </a:pPr>
            <a:r>
              <a:rPr lang="en-US" sz="2000" dirty="0"/>
              <a:t>Description of the SNP population</a:t>
            </a:r>
          </a:p>
          <a:p>
            <a:pPr marL="525780" indent="-342900">
              <a:buClr>
                <a:srgbClr val="D1A565"/>
              </a:buClr>
              <a:buFont typeface="+mj-lt"/>
              <a:buAutoNum type="arabicPeriod"/>
            </a:pPr>
            <a:r>
              <a:rPr lang="en-US" sz="2000" dirty="0"/>
              <a:t>Care Coordination</a:t>
            </a:r>
          </a:p>
          <a:p>
            <a:pPr marL="525780" indent="-342900">
              <a:buClr>
                <a:srgbClr val="D1A565"/>
              </a:buClr>
              <a:buFont typeface="+mj-lt"/>
              <a:buAutoNum type="arabicPeriod"/>
            </a:pPr>
            <a:r>
              <a:rPr lang="en-US" sz="2000" dirty="0"/>
              <a:t>SNP provider network</a:t>
            </a:r>
          </a:p>
          <a:p>
            <a:pPr marL="525780" indent="-342900">
              <a:buClr>
                <a:srgbClr val="D1A565"/>
              </a:buClr>
              <a:buFont typeface="+mj-lt"/>
              <a:buAutoNum type="arabicPeriod"/>
            </a:pPr>
            <a:r>
              <a:rPr lang="en-US" sz="2000" dirty="0"/>
              <a:t>Quality measurements and performance improvement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DA978-3584-F3EB-2BB3-B21B81F8E6C8}"/>
              </a:ext>
            </a:extLst>
          </p:cNvPr>
          <p:cNvSpPr txBox="1"/>
          <p:nvPr/>
        </p:nvSpPr>
        <p:spPr>
          <a:xfrm>
            <a:off x="276330" y="6446015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Y0171_MOC_2025_0924C</a:t>
            </a:r>
          </a:p>
        </p:txBody>
      </p:sp>
    </p:spTree>
    <p:extLst>
      <p:ext uri="{BB962C8B-B14F-4D97-AF65-F5344CB8AC3E}">
        <p14:creationId xmlns:p14="http://schemas.microsoft.com/office/powerpoint/2010/main" val="4222784622"/>
      </p:ext>
    </p:extLst>
  </p:cSld>
  <p:clrMapOvr>
    <a:masterClrMapping/>
  </p:clrMapOvr>
</p:sld>
</file>

<file path=ppt/theme/theme1.xml><?xml version="1.0" encoding="utf-8"?>
<a:theme xmlns:a="http://schemas.openxmlformats.org/drawingml/2006/main" name="GK 2024">
  <a:themeElements>
    <a:clrScheme name="GK Colors 01.16.24">
      <a:dk1>
        <a:srgbClr val="000000"/>
      </a:dk1>
      <a:lt1>
        <a:sysClr val="window" lastClr="FFFFFF"/>
      </a:lt1>
      <a:dk2>
        <a:srgbClr val="000000"/>
      </a:dk2>
      <a:lt2>
        <a:srgbClr val="CCDDEA"/>
      </a:lt2>
      <a:accent1>
        <a:srgbClr val="124F6D"/>
      </a:accent1>
      <a:accent2>
        <a:srgbClr val="D1A565"/>
      </a:accent2>
      <a:accent3>
        <a:srgbClr val="BA4C17"/>
      </a:accent3>
      <a:accent4>
        <a:srgbClr val="73112E"/>
      </a:accent4>
      <a:accent5>
        <a:srgbClr val="746D62"/>
      </a:accent5>
      <a:accent6>
        <a:srgbClr val="698033"/>
      </a:accent6>
      <a:hlink>
        <a:srgbClr val="000000"/>
      </a:hlink>
      <a:folHlink>
        <a:srgbClr val="1773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 2024" id="{4305C224-D272-4EEB-9C27-152E8644E7A5}" vid="{CE77E9E6-6826-420C-8762-62CD2BB649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7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F5A529-3D58-4BDD-A2C3-86B5725248F0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709D5D3BB8E4BB1E4F09738A06630" ma:contentTypeVersion="15" ma:contentTypeDescription="Create a new document." ma:contentTypeScope="" ma:versionID="6ded90d37212ebd09d55752e1d4ca7c0">
  <xsd:schema xmlns:xsd="http://www.w3.org/2001/XMLSchema" xmlns:xs="http://www.w3.org/2001/XMLSchema" xmlns:p="http://schemas.microsoft.com/office/2006/metadata/properties" xmlns:ns2="f003ef6e-5190-429b-83cb-2d28e9251266" xmlns:ns3="bf0c6b9a-c6f9-4573-8d11-adebbe392971" targetNamespace="http://schemas.microsoft.com/office/2006/metadata/properties" ma:root="true" ma:fieldsID="e59878028886d74393898c22ea314eb8" ns2:_="" ns3:_="">
    <xsd:import namespace="f003ef6e-5190-429b-83cb-2d28e9251266"/>
    <xsd:import namespace="bf0c6b9a-c6f9-4573-8d11-adebbe3929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03ef6e-5190-429b-83cb-2d28e9251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6660224-b839-4ef3-8596-c2d2b2f3e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c6b9a-c6f9-4573-8d11-adebbe39297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d0fa5b-e179-4a4f-933f-ac32976042cd}" ma:internalName="TaxCatchAll" ma:showField="CatchAllData" ma:web="bf0c6b9a-c6f9-4573-8d11-adebbe3929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f0c6b9a-c6f9-4573-8d11-adebbe392971">
      <UserInfo>
        <DisplayName>Pam Lopez</DisplayName>
        <AccountId>20</AccountId>
        <AccountType/>
      </UserInfo>
      <UserInfo>
        <DisplayName>Susan Racheneur</DisplayName>
        <AccountId>18</AccountId>
        <AccountType/>
      </UserInfo>
      <UserInfo>
        <DisplayName>Jackie Jarrett</DisplayName>
        <AccountId>12</AccountId>
        <AccountType/>
      </UserInfo>
      <UserInfo>
        <DisplayName>Tina Altamura</DisplayName>
        <AccountId>9</AccountId>
        <AccountType/>
      </UserInfo>
      <UserInfo>
        <DisplayName>Amy Wilson</DisplayName>
        <AccountId>14</AccountId>
        <AccountType/>
      </UserInfo>
      <UserInfo>
        <DisplayName>Laurie Barnette</DisplayName>
        <AccountId>22</AccountId>
        <AccountType/>
      </UserInfo>
      <UserInfo>
        <DisplayName>Yunche Wilson</DisplayName>
        <AccountId>23</AccountId>
        <AccountType/>
      </UserInfo>
      <UserInfo>
        <DisplayName>Allie Vlk</DisplayName>
        <AccountId>24</AccountId>
        <AccountType/>
      </UserInfo>
    </SharedWithUsers>
    <TaxCatchAll xmlns="bf0c6b9a-c6f9-4573-8d11-adebbe392971" xsi:nil="true"/>
    <lcf76f155ced4ddcb4097134ff3c332f xmlns="f003ef6e-5190-429b-83cb-2d28e92512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DA4446-2EB7-4BCB-AC5E-5D492028E0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CBF374-CD68-4B5B-9633-543F743D7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03ef6e-5190-429b-83cb-2d28e9251266"/>
    <ds:schemaRef ds:uri="bf0c6b9a-c6f9-4573-8d11-adebbe3929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8E8B52-9902-4166-AEF4-D32BEDC8A696}">
  <ds:schemaRefs>
    <ds:schemaRef ds:uri="30c98d19-50c6-4436-bbbc-5ae953dd2b1c"/>
    <ds:schemaRef ds:uri="http://www.w3.org/XML/1998/namespace"/>
    <ds:schemaRef ds:uri="http://schemas.microsoft.com/office/2006/documentManagement/types"/>
    <ds:schemaRef ds:uri="81598a11-bee0-44cd-bbe2-015932cb9fdf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bf0c6b9a-c6f9-4573-8d11-adebbe392971"/>
    <ds:schemaRef ds:uri="f003ef6e-5190-429b-83cb-2d28e92512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3020</Words>
  <Application>Microsoft Office PowerPoint</Application>
  <PresentationFormat>Widescreen</PresentationFormat>
  <Paragraphs>336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Century Gothic</vt:lpstr>
      <vt:lpstr>Courier New</vt:lpstr>
      <vt:lpstr>Wingdings</vt:lpstr>
      <vt:lpstr>Wingdings 3</vt:lpstr>
      <vt:lpstr>GK 2024</vt:lpstr>
      <vt:lpstr>PowerPoint Presentation</vt:lpstr>
      <vt:lpstr>PowerPoint Presentation</vt:lpstr>
      <vt:lpstr>PowerPoint Presentation</vt:lpstr>
      <vt:lpstr>What is a Special Needs Plan?</vt:lpstr>
      <vt:lpstr>PowerPoint Presentation</vt:lpstr>
      <vt:lpstr>PowerPoint Presentation</vt:lpstr>
      <vt:lpstr>What is a Model of 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 Coordination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CMS Expectations of Provider Networks</vt:lpstr>
      <vt:lpstr>PowerPoint Presentation</vt:lpstr>
      <vt:lpstr>PowerPoint Presentation</vt:lpstr>
      <vt:lpstr>PowerPoint Presentation</vt:lpstr>
      <vt:lpstr>Model of Care Goals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Bhanu Bucchireddigari</dc:creator>
  <cp:lastModifiedBy>Tina Altamura</cp:lastModifiedBy>
  <cp:revision>15</cp:revision>
  <cp:lastPrinted>2022-02-12T00:53:15Z</cp:lastPrinted>
  <dcterms:created xsi:type="dcterms:W3CDTF">2022-01-20T00:41:39Z</dcterms:created>
  <dcterms:modified xsi:type="dcterms:W3CDTF">2024-09-19T21:22:54Z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0x010100B38709D5D3BB8E4BB1E4F09738A06630</vt:lpwstr>
  </property>
</Properties>
</file>